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0.xml" ContentType="application/vnd.ms-powerpoint.comments+xml"/>
  <Override PartName="/ppt/comments/modernComment_102_0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79E43B4-E2A2-02A0-40BD-9A4ABE836B53}" name="Austenå Løvdal, Taran" initials="AT" userId="S::taran.austena.lovdal@digdir.no::2517ce5f-6d54-4fa6-8c6e-f3a8df0e7e9b" providerId="AD"/>
  <p188:author id="{1BC3F4B5-691C-8B56-FCC3-82F319FF90E4}" name="Johnsen, Dag Erik" initials="JD" userId="S::dag.erik.johnsen@digdir.no::5d845013-eae5-40df-95d4-84212ca3dc4b" providerId="AD"/>
  <p188:author id="{77BC1ECA-80EE-E60F-3789-2300BCBCA60F}" name="lars.erik.christensen@lanekassen.no" initials="la" userId="S::urn:spo:guest#lars.erik.christensen@lanekassen.no::" providerId="AD"/>
  <p188:author id="{935369D6-B7AF-BEAC-9574-CE83D2A6C808}" name="bodil-kvamme.erlandsen@stortinget.no" initials="bo" userId="S::urn:spo:guest#bodil-kvamme.erlandsen@stortinget.no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A2350E-4D4D-2A42-80F0-BEC86ADF895F}" v="1" dt="2026-06-18T09:00:12.6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44"/>
    <p:restoredTop sz="94696"/>
  </p:normalViewPr>
  <p:slideViewPr>
    <p:cSldViewPr snapToGrid="0">
      <p:cViewPr varScale="1">
        <p:scale>
          <a:sx n="194" d="100"/>
          <a:sy n="194" d="100"/>
        </p:scale>
        <p:origin x="86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8307D5C-F438-4D5D-9B6B-3958E865F5C7}" authorId="{935369D6-B7AF-BEAC-9574-CE83D2A6C808}" created="2026-06-12T09:34:52.231">
    <pc:sldMkLst xmlns:pc="http://schemas.microsoft.com/office/powerpoint/2013/main/command">
      <pc:docMk/>
      <pc:sldMk cId="0" sldId="256"/>
    </pc:sldMkLst>
    <p188:txBody>
      <a:bodyPr/>
      <a:lstStyle/>
      <a:p>
        <a:r>
          <a:rPr lang="en-US"/>
          <a:t>Vurder gjerne å ta inn et punkt om avhengigheter og forutsetninger. Noe dekkes kanskje under omfang og hovedpunkter, men kan kanskje beskrives eksplisitt?</a:t>
        </a:r>
      </a:p>
    </p188:txBody>
  </p188:cm>
</p188:cmLst>
</file>

<file path=ppt/comments/modernComment_102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EFE5F4B-3CFE-4608-8CDC-85610712F693}" authorId="{935369D6-B7AF-BEAC-9574-CE83D2A6C808}" created="2026-06-12T09:37:19.98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8"/>
      <ac:spMk id="10" creationId="{00000000-0000-0000-0000-000000000000}"/>
      <ac:txMk cp="272" len="9">
        <ac:context len="356" hash="2323751432"/>
      </ac:txMk>
    </ac:txMkLst>
    <p188:pos x="4445000" y="693615"/>
    <p188:txBody>
      <a:bodyPr/>
      <a:lstStyle/>
      <a:p>
        <a:r>
          <a:rPr lang="en-US"/>
          <a:t>eller ... arbeide innenfor?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0_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2_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" y="137160"/>
            <a:ext cx="11439144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2000" b="1" dirty="0">
                <a:solidFill>
                  <a:srgbClr val="FFFFFF"/>
                </a:solidFill>
                <a:latin typeface="Arial"/>
                <a:cs typeface="Arial"/>
              </a:rPr>
              <a:t>Forenklet styringsdokument / prosjektkanvas</a:t>
            </a:r>
            <a:endParaRPr lang="nb-NO" sz="2000" b="1" dirty="0">
              <a:solidFill>
                <a:srgbClr val="FFFFFF"/>
              </a:solidFill>
              <a:latin typeface="Arial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200" b="1" dirty="0">
                <a:solidFill>
                  <a:srgbClr val="000000"/>
                </a:solidFill>
                <a:latin typeface="Arial"/>
                <a:cs typeface="Arial"/>
              </a:rPr>
              <a:t>Visjon og hensikt - </a:t>
            </a:r>
            <a:r>
              <a:rPr lang="nb-NO" sz="1200" dirty="0">
                <a:solidFill>
                  <a:srgbClr val="000000"/>
                </a:solidFill>
                <a:ea typeface="+mn-lt"/>
                <a:cs typeface="+mn-lt"/>
              </a:rPr>
              <a:t>Hva er problemet, og hvorfor er dette viktig nå?</a:t>
            </a:r>
            <a:endParaRPr lang="nb-NO" sz="1200" b="1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nb-NO" sz="1100" b="0" dirty="0">
                <a:solidFill>
                  <a:srgbClr val="000000"/>
                </a:solidFill>
                <a:latin typeface="Arial"/>
                <a:cs typeface="Arial"/>
              </a:rPr>
              <a:t>
Ved å levere &lt;løsning&gt; tror vi at vi vil hjelpe &lt;brukerne&gt; med &lt;utfordring&gt; for å oppnå &lt;brukernes mål&gt;.</a:t>
            </a:r>
            <a:br>
              <a:rPr lang="nb-NO" sz="11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F.eks. ved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å levere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digital saksbehandling vil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innbyggere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lettere vite hvordan saken ligger an og når de kan forvente svar.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Ulikt eksisterende løsning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hvor brukere må kontakte saksbehandler for å få status vil den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nye løsningen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gjøre at brukere følger saken selv og </a:t>
            </a:r>
            <a:r>
              <a:rPr lang="nb-NO" sz="900" dirty="0" err="1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sakbehandler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 kan konsentrere seg om saksbehandlingen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.</a:t>
            </a:r>
            <a:endParaRPr lang="nb-NO" sz="900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87952" y="71323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Virksomhetsverdi og mål</a:t>
            </a:r>
          </a:p>
          <a:p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Hvilke virksomhetsmål, effektmål og resultatmål støtter prosjektet?
Hvordan skal måloppnåelse vurderes?</a:t>
            </a:r>
          </a:p>
        </p:txBody>
      </p:sp>
      <p:sp>
        <p:nvSpPr>
          <p:cNvPr id="5" name="Rectangle 4"/>
          <p:cNvSpPr/>
          <p:nvPr/>
        </p:nvSpPr>
        <p:spPr>
          <a:xfrm>
            <a:off x="8055864" y="71323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Brukere og interessenter</a:t>
            </a:r>
          </a:p>
          <a:p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Hvem påvirkes direkte eller indirekte?
Hvordan skal de involveres i behovsavklaring, testing, innføring og læring?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245059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Nyttevirkninger og ulemper</a:t>
            </a:r>
          </a:p>
          <a:p>
            <a:br>
              <a:rPr lang="nb-NO" sz="110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Forventede nyttevirkninger (gevinster), mulige ulemper, måleindikatorer, nullpunkt og ansvarlig linje/gevinsteier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87952" y="245059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Alternativer</a:t>
            </a:r>
          </a:p>
          <a:p>
            <a:pPr algn="l"/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Anbefalt løsning 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er</a:t>
            </a:r>
            <a:r>
              <a:rPr lang="nb-NO" sz="1100" b="0">
                <a:solidFill>
                  <a:srgbClr val="000000"/>
                </a:solidFill>
                <a:latin typeface="Arial"/>
                <a:cs typeface="Arial"/>
              </a:rPr>
              <a:t>: &lt;valgt anbefalt løsning&gt;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Vurderte alternativer: gjøre mindre, gjøre mer, gjøre noe annet, produkt/linje/program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.
</a:t>
            </a: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Nullalternativet er</a:t>
            </a:r>
            <a:r>
              <a:rPr lang="nb-NO" sz="1100" b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endParaRPr sz="1100" b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55864" y="245059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Omfang og hovedprodukter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Hva skal leveres? Hva skal ikke leveres?
Hvilke akseptansekriterier gjelder for de viktigste leveransene?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418795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Kostnader og finansiering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Prosjektkostnader, interne ressurser, drift/forvaltning/videreutvikling, finansiering og toleranser.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87952" y="418795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Tid og milepæler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Overordnet tidslinje, beslutningspunkter, leveranser/iterasjoner og toleranser.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55864" y="418795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Bærekraft og risiko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Hvordan påvirker prosjektet miljømessige, sosiale og økonomiske forhold?
Hva er de viktigste risikoene og tiltakene?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0040" y="5925022"/>
            <a:ext cx="11430000" cy="256032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200" b="0" noProof="0">
                <a:solidFill>
                  <a:srgbClr val="505050"/>
                </a:solidFill>
                <a:latin typeface="Arial"/>
                <a:cs typeface="Arial"/>
              </a:rPr>
              <a:t>Bruk prosjektkanvas som minimumsstyring i små prosjekter eller som oversiktsside i større prosjekter. Tilpass detaljeringsnivå til risiko og kompleksitet.</a:t>
            </a: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Organisering, roller og ansvar</a:t>
            </a:r>
          </a:p>
        </p:txBody>
      </p:sp>
      <p:sp>
        <p:nvSpPr>
          <p:cNvPr id="3" name="Rectangle 2"/>
          <p:cNvSpPr/>
          <p:nvPr/>
        </p:nvSpPr>
        <p:spPr>
          <a:xfrm>
            <a:off x="4389120" y="777240"/>
            <a:ext cx="3474720" cy="59436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Prosjekteier
&lt;navn / rolle&gt;</a:t>
            </a:r>
          </a:p>
        </p:txBody>
      </p:sp>
      <p:sp>
        <p:nvSpPr>
          <p:cNvPr id="4" name="Rectangle 3"/>
          <p:cNvSpPr/>
          <p:nvPr/>
        </p:nvSpPr>
        <p:spPr>
          <a:xfrm>
            <a:off x="4160520" y="1600200"/>
            <a:ext cx="3931920" cy="68580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Prosjektstyre</a:t>
            </a:r>
            <a:r>
              <a:rPr sz="1200" b="1">
                <a:solidFill>
                  <a:srgbClr val="000000"/>
                </a:solidFill>
                <a:latin typeface="Arial"/>
                <a:cs typeface="Arial"/>
              </a:rPr>
              <a:t> / </a:t>
            </a:r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styringsgrupp</a:t>
            </a:r>
            <a:r>
              <a:rPr lang="nb-NO" sz="1200" b="1">
                <a:solidFill>
                  <a:srgbClr val="000000"/>
                </a:solidFill>
                <a:latin typeface="Arial"/>
                <a:cs typeface="Arial"/>
              </a:rPr>
              <a:t>e: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Brukerrepresentant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leverandørrepresentant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, </a:t>
            </a:r>
            <a:br>
              <a:rPr lang="nb-NO" sz="1200">
                <a:solidFill>
                  <a:srgbClr val="000000"/>
                </a:solidFill>
                <a:latin typeface="Arial"/>
                <a:cs typeface="Arial"/>
              </a:rPr>
            </a:b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nytteansvarlig ved behov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606040"/>
            <a:ext cx="3200400" cy="59436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Prosjektleder</a:t>
            </a:r>
            <a:r>
              <a:rPr sz="1200" b="1">
                <a:solidFill>
                  <a:srgbClr val="000000"/>
                </a:solidFill>
                <a:latin typeface="Arial"/>
                <a:cs typeface="Arial"/>
              </a:rPr>
              <a:t>
&lt;</a:t>
            </a:r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navn</a:t>
            </a:r>
            <a:r>
              <a:rPr sz="1200" b="1">
                <a:solidFill>
                  <a:srgbClr val="000000"/>
                </a:solidFill>
                <a:latin typeface="Arial"/>
                <a:cs typeface="Arial"/>
              </a:rPr>
              <a:t>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872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Prosjektteam / fagressurser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Produkteier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(og 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/ 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eller produktteam som overtar ansvar for utvikling etter prosjektslutt) ved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smidig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arbeid</a:t>
            </a:r>
            <a:endParaRPr lang="nb-NO" sz="1200" b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2648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Arkitektur, sikkerhet, personvern, jus, anskaffelser</a:t>
            </a:r>
          </a:p>
        </p:txBody>
      </p:sp>
      <p:sp>
        <p:nvSpPr>
          <p:cNvPr id="9" name="Rectangle 8"/>
          <p:cNvSpPr/>
          <p:nvPr/>
        </p:nvSpPr>
        <p:spPr>
          <a:xfrm>
            <a:off x="859536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Linjeorganisasjon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/ 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mottaker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og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nytteansvarlig</a:t>
            </a:r>
            <a:endParaRPr lang="nb-NO" sz="1200" b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3000" y="4757166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Referansegruppe / interessenter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5907024"/>
            <a:ext cx="11155680" cy="320040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400" b="0" noProof="0">
                <a:solidFill>
                  <a:srgbClr val="505050"/>
                </a:solidFill>
                <a:latin typeface="Arial"/>
                <a:cs typeface="Arial"/>
              </a:rPr>
              <a:t>Avklar beslutningsmyndighet, tilgjengelighet og hvilke saker som skal løftes fra </a:t>
            </a:r>
            <a:r>
              <a:rPr lang="nb-NO" sz="1400">
                <a:solidFill>
                  <a:srgbClr val="505050"/>
                </a:solidFill>
                <a:latin typeface="Arial"/>
                <a:cs typeface="Arial"/>
              </a:rPr>
              <a:t>team eller prosjektleder</a:t>
            </a:r>
            <a:r>
              <a:rPr lang="nb-NO" sz="1400" b="0" noProof="0">
                <a:solidFill>
                  <a:srgbClr val="505050"/>
                </a:solidFill>
                <a:latin typeface="Arial"/>
                <a:cs typeface="Arial"/>
              </a:rPr>
              <a:t> til </a:t>
            </a:r>
            <a:r>
              <a:rPr lang="nb-NO" sz="1400">
                <a:solidFill>
                  <a:srgbClr val="505050"/>
                </a:solidFill>
                <a:latin typeface="Arial"/>
                <a:cs typeface="Arial"/>
              </a:rPr>
              <a:t>prosjektstyre eller </a:t>
            </a:r>
            <a:r>
              <a:rPr lang="nb-NO" sz="1400" b="0" noProof="0">
                <a:solidFill>
                  <a:srgbClr val="505050"/>
                </a:solidFill>
                <a:latin typeface="Arial"/>
                <a:cs typeface="Arial"/>
              </a:rPr>
              <a:t>prosjekteier.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2000" b="1">
                <a:solidFill>
                  <a:srgbClr val="FFFFFF"/>
                </a:solidFill>
                <a:latin typeface="Arial"/>
                <a:cs typeface="Arial"/>
              </a:rPr>
              <a:t>Styringsparametere og akseptansekriterier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nb-NO" sz="2000" b="1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toleranser</a:t>
            </a:r>
            <a:r>
              <a:rPr lang="nb-NO" sz="2000" b="1">
                <a:solidFill>
                  <a:srgbClr val="FFFFFF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557784" y="896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Tid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Datoer / satte tidsrammer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og 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milepæler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 sz="1400" b="0" noProof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27064" y="896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Kostnad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endParaRPr lang="nb-NO"/>
          </a:p>
          <a:p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Totalramme, delfaser, intern tid, drift/forvaltning.</a:t>
            </a:r>
            <a:endParaRPr lang="nb-NO"/>
          </a:p>
        </p:txBody>
      </p:sp>
      <p:sp>
        <p:nvSpPr>
          <p:cNvPr id="5" name="Rectangle 4"/>
          <p:cNvSpPr/>
          <p:nvPr/>
        </p:nvSpPr>
        <p:spPr>
          <a:xfrm>
            <a:off x="557784" y="2039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Omfang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Produktkø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og endringshåndtering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>
              <a:ea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7064" y="2039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Kvalitet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endParaRPr lang="nb-NO"/>
          </a:p>
          <a:p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Kvalitetskriterier, test,</a:t>
            </a:r>
            <a:r>
              <a:rPr lang="nb-NO" sz="1400" b="0" noProof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nb-NO" sz="1400">
                <a:solidFill>
                  <a:schemeClr val="tx1"/>
                </a:solidFill>
                <a:latin typeface="Arial"/>
                <a:cs typeface="Arial"/>
              </a:rPr>
              <a:t>kvalitetsgrad</a:t>
            </a:r>
            <a:r>
              <a:rPr sz="1200" b="0">
                <a:solidFill>
                  <a:schemeClr val="tx1"/>
                </a:solidFill>
                <a:latin typeface="Arial"/>
                <a:cs typeface="Arial"/>
              </a:rPr>
              <a:t>.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784" y="3182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Risiko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Risiko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og eskaleringsgrenser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>
              <a:ea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27064" y="3182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Bærekraft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endParaRPr lang="nb-NO"/>
          </a:p>
          <a:p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Miljømessige, sosiale og økonomiske krav.</a:t>
            </a:r>
            <a:endParaRPr lang="nb-NO"/>
          </a:p>
        </p:txBody>
      </p:sp>
      <p:sp>
        <p:nvSpPr>
          <p:cNvPr id="9" name="Rectangle 8"/>
          <p:cNvSpPr/>
          <p:nvPr/>
        </p:nvSpPr>
        <p:spPr>
          <a:xfrm>
            <a:off x="557784" y="4325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Nyttevirkninger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Forventet nytte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 sz="12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7784" y="5628378"/>
            <a:ext cx="10972800" cy="775273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Akseptansekriterier beskriver hva som må være oppfylt for at en leveranse eller styringsramme kan godkjennes. </a:t>
            </a:r>
            <a:endParaRPr lang="nb-NO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Sett gjerne både et "bør ha" - og et "må ha"-kriterie. Differansen mellom disse utgjør det smidige handlingsrommet eller toleranseområdet, som prosjektleder kan justere i. Når "må ha"-kriterier, altså kravene, ikke oppfylles må 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saken eskaleres.</a:t>
            </a:r>
            <a:endParaRPr lang="nb-NO">
              <a:ea typeface="Calibri"/>
              <a:cs typeface="Calibri"/>
            </a:endParaRP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Oppdatert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produktkø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/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omfang</a:t>
            </a:r>
            <a:endParaRPr lang="en-US" sz="2000" b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1480" y="777240"/>
            <a:ext cx="11201400" cy="411480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Bruk denne siden til å beskrive hva prosjektet skal løse nå. I smidige prosjekter kan dette være epics, brukerhistorier eller prioriterte produktkøelementer.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2935" y="1325880"/>
            <a:ext cx="961505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Prioritet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4440" y="1325880"/>
            <a:ext cx="3657600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Epic / brukerhistorie / leveranse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2040" y="1325880"/>
            <a:ext cx="2743200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Verdi / behov</a:t>
            </a:r>
          </a:p>
        </p:txBody>
      </p:sp>
      <p:sp>
        <p:nvSpPr>
          <p:cNvPr id="7" name="Rectangle 6"/>
          <p:cNvSpPr/>
          <p:nvPr/>
        </p:nvSpPr>
        <p:spPr>
          <a:xfrm>
            <a:off x="7635240" y="1325880"/>
            <a:ext cx="2743200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Akseptansekriterier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378440" y="1325880"/>
            <a:ext cx="1536007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272935" y="1892807"/>
            <a:ext cx="961505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Må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34440" y="1892807"/>
            <a:ext cx="36576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Som &lt;brukerrolle&gt; skal jeg kunne &lt;løse noe&gt; ...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92040" y="1892807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Slik at &lt;verdi for bruker/virksomhet&gt;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35240" y="1892807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&lt;tydelig kriterium for godkjenning&gt;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378440" y="1892807"/>
            <a:ext cx="1536007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&lt;status&gt;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2935" y="2459736"/>
            <a:ext cx="961505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Bør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34440" y="2459736"/>
            <a:ext cx="36576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92040" y="2459736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35240" y="2459736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378440" y="2459736"/>
            <a:ext cx="1536007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2935" y="3026663"/>
            <a:ext cx="961505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Kan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34440" y="3026663"/>
            <a:ext cx="36576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92040" y="3026663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35240" y="3026663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378440" y="3026663"/>
            <a:ext cx="1536007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2935" y="3593591"/>
            <a:ext cx="961505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234440" y="3593591"/>
            <a:ext cx="36576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92040" y="3593591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635240" y="3593591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0378440" y="3593591"/>
            <a:ext cx="1536007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72935" y="4160520"/>
            <a:ext cx="961505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34440" y="4160520"/>
            <a:ext cx="36576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892040" y="4160520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635240" y="4160520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378440" y="4160520"/>
            <a:ext cx="1536007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1480" y="5303520"/>
            <a:ext cx="11201400" cy="50292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Endringer i produktkøen som påvirker tid, kostnad, kvalitet, risiko, bærekraft eller forventet nytte må håndteres gjennom prosjektets avtalte beslutnings- og endringsprosess.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Overordnet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tidsplan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overlevering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og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nytteoppfølging</a:t>
            </a:r>
            <a:endParaRPr lang="en-US" sz="2000" b="1" err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92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Planlegge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Leveranse</a:t>
            </a:r>
            <a:r>
              <a:rPr lang="nb-NO" sz="12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nb-NO" sz="12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iterasjon 1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7" name="Rectangle 6"/>
          <p:cNvSpPr/>
          <p:nvPr/>
        </p:nvSpPr>
        <p:spPr>
          <a:xfrm>
            <a:off x="498348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Leveranse / iterasjon 2</a:t>
            </a:r>
          </a:p>
        </p:txBody>
      </p:sp>
      <p:sp>
        <p:nvSpPr>
          <p:cNvPr id="8" name="Rectangle 7"/>
          <p:cNvSpPr/>
          <p:nvPr/>
        </p:nvSpPr>
        <p:spPr>
          <a:xfrm>
            <a:off x="498348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9" name="Rectangle 8"/>
          <p:cNvSpPr/>
          <p:nvPr/>
        </p:nvSpPr>
        <p:spPr>
          <a:xfrm>
            <a:off x="722376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Avslutte</a:t>
            </a:r>
            <a:r>
              <a:rPr lang="nb-NO" sz="1400" b="1" noProof="0">
                <a:solidFill>
                  <a:srgbClr val="FFFFFF"/>
                </a:solidFill>
                <a:latin typeface="Arial"/>
                <a:cs typeface="Arial"/>
              </a:rPr>
              <a:t> og overlevere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2376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46404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Realisere</a:t>
            </a:r>
            <a:r>
              <a:rPr lang="nb-NO" sz="1400" b="1" noProof="0">
                <a:solidFill>
                  <a:srgbClr val="FFFFFF"/>
                </a:solidFill>
                <a:latin typeface="Arial"/>
                <a:cs typeface="Arial"/>
              </a:rPr>
              <a:t> nytte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46404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" y="4434840"/>
            <a:ext cx="10972800" cy="82296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400">
                <a:solidFill>
                  <a:schemeClr val="tx1"/>
                </a:solidFill>
                <a:latin typeface="Arial"/>
                <a:cs typeface="Arial"/>
              </a:rPr>
              <a:t>I overleveringen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må det avklares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hva som leveres, hvilken dokumentasjon som følger med, hvem som overtar ansvar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 for produkter og realisering av nytte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, hvilke åpne punkter som gjenstår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. I tillegg til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hvordan drift, forvaltning, produktteam eller linje følger opp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produktene / resultatene videre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02920" y="5532120"/>
            <a:ext cx="10972800" cy="347472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400" b="1" noProof="0">
                <a:solidFill>
                  <a:srgbClr val="1F4E79"/>
                </a:solidFill>
                <a:latin typeface="Arial"/>
                <a:cs typeface="Arial"/>
              </a:rPr>
              <a:t>Oppdater plan for nyttestyring / gevinstrealisering før prosjektet avsluttes.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1c8d7b-bd43-4188-9ebc-bc907a70cb66" xsi:nil="true"/>
    <lcf76f155ced4ddcb4097134ff3c332f xmlns="49e38875-0fa7-4ea2-af9c-e6e000df810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ADB8B421DED3242B6311BD17602FF2D" ma:contentTypeVersion="11" ma:contentTypeDescription="Opprett et nytt dokument." ma:contentTypeScope="" ma:versionID="752c02cfe53e1980a159a9ffca3c1d26">
  <xsd:schema xmlns:xsd="http://www.w3.org/2001/XMLSchema" xmlns:xs="http://www.w3.org/2001/XMLSchema" xmlns:p="http://schemas.microsoft.com/office/2006/metadata/properties" xmlns:ns2="49e38875-0fa7-4ea2-af9c-e6e000df8107" xmlns:ns3="a01c8d7b-bd43-4188-9ebc-bc907a70cb66" targetNamespace="http://schemas.microsoft.com/office/2006/metadata/properties" ma:root="true" ma:fieldsID="c23becab69349eb9366a8f830f8668a0" ns2:_="" ns3:_="">
    <xsd:import namespace="49e38875-0fa7-4ea2-af9c-e6e000df8107"/>
    <xsd:import namespace="a01c8d7b-bd43-4188-9ebc-bc907a70cb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e38875-0fa7-4ea2-af9c-e6e000d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e6d7e6c2-7970-46fd-9f9e-11a9ab25f9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c8d7b-bd43-4188-9ebc-bc907a70cb6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ccba083-f912-4c5f-918f-cbcc6a282ae7}" ma:internalName="TaxCatchAll" ma:showField="CatchAllData" ma:web="a01c8d7b-bd43-4188-9ebc-bc907a70cb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29A4DE-A628-4768-A5CB-82F357E20CBC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elements/1.1/"/>
    <ds:schemaRef ds:uri="a01c8d7b-bd43-4188-9ebc-bc907a70cb66"/>
    <ds:schemaRef ds:uri="49e38875-0fa7-4ea2-af9c-e6e000df8107"/>
  </ds:schemaRefs>
</ds:datastoreItem>
</file>

<file path=customXml/itemProps2.xml><?xml version="1.0" encoding="utf-8"?>
<ds:datastoreItem xmlns:ds="http://schemas.openxmlformats.org/officeDocument/2006/customXml" ds:itemID="{4D67CDCF-18B4-4358-8215-79992F5376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956634-A252-4813-B3A2-866E58D02228}">
  <ds:schemaRefs>
    <ds:schemaRef ds:uri="49e38875-0fa7-4ea2-af9c-e6e000df8107"/>
    <ds:schemaRef ds:uri="a01c8d7b-bd43-4188-9ebc-bc907a70cb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008e560f-08af-4cec-a056-b35447503991}" enabled="0" method="" siteId="{008e560f-08af-4cec-a056-b3544750399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820</Words>
  <Application>Microsoft Macintosh PowerPoint</Application>
  <PresentationFormat>Widescreen</PresentationFormat>
  <Paragraphs>71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Aptos Narrow</vt:lpstr>
      <vt:lpstr>Arial</vt:lpstr>
      <vt:lpstr>Calibri</vt:lpstr>
      <vt:lpstr>Office Theme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Johnsen, Dag Erik</cp:lastModifiedBy>
  <cp:revision>3</cp:revision>
  <dcterms:created xsi:type="dcterms:W3CDTF">2013-01-27T09:14:16Z</dcterms:created>
  <dcterms:modified xsi:type="dcterms:W3CDTF">2026-06-18T09:00:12Z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0x0101000ADB8B421DED3242B6311BD17602FF2D</vt:lpwstr>
  </property>
  <property fmtid="{D5CDD505-2E9C-101B-9397-08002B2CF9AE}" pid="3" name="MediaServiceImageTags">
    <vt:lpwstr/>
  </property>
</Properties>
</file>