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79E43B4-E2A2-02A0-40BD-9A4ABE836B53}" name="Austenå Løvdal, Taran" initials="AT" userId="S::taran.austena.lovdal@digdir.no::2517ce5f-6d54-4fa6-8c6e-f3a8df0e7e9b" providerId="AD"/>
  <p188:author id="{1BC3F4B5-691C-8B56-FCC3-82F319FF90E4}" name="Johnsen, Dag Erik" initials="JD" userId="S::dag.erik.johnsen@digdir.no::5d845013-eae5-40df-95d4-84212ca3dc4b" providerId="AD"/>
  <p188:author id="{77BC1ECA-80EE-E60F-3789-2300BCBCA60F}" name="lars.erik.christensen@lanekassen.no" initials="la" userId="S::urn:spo:guest#lars.erik.christensen@lanekassen.no::" providerId="AD"/>
  <p188:author id="{935369D6-B7AF-BEAC-9574-CE83D2A6C808}" name="bodil-kvamme.erlandsen@stortinget.no" initials="bo" userId="S::urn:spo:guest#bodil-kvamme.erlandsen@stortinget.no::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CA2350E-4D4D-2A42-80F0-BEC86ADF895F}" v="1" dt="2026-06-18T09:00:12.65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966"/>
    <p:restoredTop sz="94658"/>
  </p:normalViewPr>
  <p:slideViewPr>
    <p:cSldViewPr snapToGrid="0">
      <p:cViewPr varScale="1">
        <p:scale>
          <a:sx n="120" d="100"/>
          <a:sy n="120" d="100"/>
        </p:scale>
        <p:origin x="1224" y="1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8/10/relationships/authors" Target="authors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6/19/26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6/19/26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6/19/26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6/19/26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0040" y="137160"/>
            <a:ext cx="11439144" cy="411480"/>
          </a:xfrm>
          <a:prstGeom prst="rect">
            <a:avLst/>
          </a:prstGeom>
          <a:solidFill>
            <a:srgbClr val="1F4E79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tIns="45720" rIns="73152" bIns="45720" rtlCol="0" anchor="ctr"/>
          <a:lstStyle/>
          <a:p>
            <a:pPr algn="ctr"/>
            <a:r>
              <a:rPr lang="nb-NO" sz="2000" b="1" dirty="0">
                <a:solidFill>
                  <a:srgbClr val="FFFFFF"/>
                </a:solidFill>
                <a:latin typeface="Arial"/>
                <a:cs typeface="Arial"/>
              </a:rPr>
              <a:t>Forenklet styringsdokument / prosjektkanvas</a:t>
            </a:r>
            <a:endParaRPr lang="nb-NO" sz="2000" b="1" dirty="0">
              <a:solidFill>
                <a:srgbClr val="FFFFFF"/>
              </a:solidFill>
              <a:latin typeface="Arial"/>
              <a:ea typeface="Calibri"/>
              <a:cs typeface="Arial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20040" y="713232"/>
            <a:ext cx="3703320" cy="1572768"/>
          </a:xfrm>
          <a:prstGeom prst="rect">
            <a:avLst/>
          </a:prstGeom>
          <a:solidFill>
            <a:srgbClr val="EEF2F7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tIns="45720" rIns="73152" bIns="45720" rtlCol="0" anchor="ctr"/>
          <a:lstStyle/>
          <a:p>
            <a:r>
              <a:rPr lang="nb-NO" sz="1200" b="1" dirty="0">
                <a:solidFill>
                  <a:srgbClr val="000000"/>
                </a:solidFill>
                <a:latin typeface="Arial"/>
                <a:cs typeface="Arial"/>
              </a:rPr>
              <a:t>Visjon og hensikt - </a:t>
            </a:r>
            <a:r>
              <a:rPr lang="nb-NO" sz="1200" dirty="0">
                <a:solidFill>
                  <a:srgbClr val="000000"/>
                </a:solidFill>
                <a:ea typeface="+mn-lt"/>
                <a:cs typeface="+mn-lt"/>
              </a:rPr>
              <a:t>Hva er problemet, og hvorfor er dette viktig nå?</a:t>
            </a:r>
            <a:endParaRPr lang="nb-NO" sz="1200" b="1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nb-NO" sz="1100" b="0" dirty="0">
                <a:solidFill>
                  <a:srgbClr val="000000"/>
                </a:solidFill>
                <a:latin typeface="Arial"/>
                <a:cs typeface="Arial"/>
              </a:rPr>
              <a:t>
Ved å levere &lt;løsning&gt; tror vi at vi vil hjelpe &lt;brukerne&gt; med &lt;utfordring&gt; for å oppnå &lt;brukernes mål&gt;.</a:t>
            </a:r>
            <a:br>
              <a:rPr lang="nb-NO" sz="1100" dirty="0">
                <a:solidFill>
                  <a:srgbClr val="000000"/>
                </a:solidFill>
                <a:latin typeface="Arial"/>
                <a:cs typeface="Arial"/>
              </a:rPr>
            </a:br>
            <a:r>
              <a:rPr lang="nb-NO" sz="900" dirty="0">
                <a:solidFill>
                  <a:srgbClr val="000000"/>
                </a:solidFill>
                <a:latin typeface="Aptos Narrow"/>
                <a:ea typeface="+mn-lt"/>
                <a:cs typeface="Arial"/>
              </a:rPr>
              <a:t>F.eks. ved </a:t>
            </a:r>
            <a:r>
              <a:rPr lang="nb-NO" sz="900" b="1" dirty="0">
                <a:solidFill>
                  <a:srgbClr val="000000"/>
                </a:solidFill>
                <a:latin typeface="Aptos Narrow"/>
                <a:ea typeface="+mn-lt"/>
                <a:cs typeface="Arial"/>
              </a:rPr>
              <a:t>å levere </a:t>
            </a:r>
            <a:r>
              <a:rPr lang="nb-NO" sz="900" dirty="0">
                <a:solidFill>
                  <a:srgbClr val="000000"/>
                </a:solidFill>
                <a:latin typeface="Aptos Narrow"/>
                <a:ea typeface="+mn-lt"/>
                <a:cs typeface="Arial"/>
              </a:rPr>
              <a:t>digital saksbehandling vil </a:t>
            </a:r>
            <a:r>
              <a:rPr lang="nb-NO" sz="900" b="1" dirty="0">
                <a:solidFill>
                  <a:srgbClr val="000000"/>
                </a:solidFill>
                <a:latin typeface="Aptos Narrow"/>
                <a:ea typeface="+mn-lt"/>
                <a:cs typeface="Arial"/>
              </a:rPr>
              <a:t>innbyggere </a:t>
            </a:r>
            <a:r>
              <a:rPr lang="nb-NO" sz="900" dirty="0">
                <a:solidFill>
                  <a:srgbClr val="000000"/>
                </a:solidFill>
                <a:latin typeface="Aptos Narrow"/>
                <a:ea typeface="+mn-lt"/>
                <a:cs typeface="Arial"/>
              </a:rPr>
              <a:t>lettere vite hvordan saken ligger an og når de kan forvente svar. </a:t>
            </a:r>
            <a:r>
              <a:rPr lang="nb-NO" sz="900" b="1" dirty="0">
                <a:solidFill>
                  <a:srgbClr val="000000"/>
                </a:solidFill>
                <a:latin typeface="Aptos Narrow"/>
                <a:ea typeface="+mn-lt"/>
                <a:cs typeface="Arial"/>
              </a:rPr>
              <a:t>Ulikt eksisterende løsning </a:t>
            </a:r>
            <a:r>
              <a:rPr lang="nb-NO" sz="900" dirty="0">
                <a:solidFill>
                  <a:srgbClr val="000000"/>
                </a:solidFill>
                <a:latin typeface="Aptos Narrow"/>
                <a:ea typeface="+mn-lt"/>
                <a:cs typeface="Arial"/>
              </a:rPr>
              <a:t>hvor brukere må kontakte saksbehandler for å få status vil den </a:t>
            </a:r>
            <a:r>
              <a:rPr lang="nb-NO" sz="900" b="1" dirty="0">
                <a:solidFill>
                  <a:srgbClr val="000000"/>
                </a:solidFill>
                <a:latin typeface="Aptos Narrow"/>
                <a:ea typeface="+mn-lt"/>
                <a:cs typeface="Arial"/>
              </a:rPr>
              <a:t>nye løsningen </a:t>
            </a:r>
            <a:r>
              <a:rPr lang="nb-NO" sz="900" dirty="0">
                <a:solidFill>
                  <a:srgbClr val="000000"/>
                </a:solidFill>
                <a:latin typeface="Aptos Narrow"/>
                <a:ea typeface="+mn-lt"/>
                <a:cs typeface="Arial"/>
              </a:rPr>
              <a:t>gjøre at brukere følger saken selv og </a:t>
            </a:r>
            <a:r>
              <a:rPr lang="nb-NO" sz="900" dirty="0" err="1">
                <a:solidFill>
                  <a:srgbClr val="000000"/>
                </a:solidFill>
                <a:latin typeface="Aptos Narrow"/>
                <a:ea typeface="+mn-lt"/>
                <a:cs typeface="Arial"/>
              </a:rPr>
              <a:t>sakbehandler</a:t>
            </a:r>
            <a:r>
              <a:rPr lang="nb-NO" sz="900" dirty="0">
                <a:solidFill>
                  <a:srgbClr val="000000"/>
                </a:solidFill>
                <a:latin typeface="Aptos Narrow"/>
                <a:ea typeface="+mn-lt"/>
                <a:cs typeface="Arial"/>
              </a:rPr>
              <a:t> kan konsentrere seg om saksbehandlingen</a:t>
            </a:r>
            <a:r>
              <a:rPr lang="nb-NO" sz="900" b="1" dirty="0">
                <a:solidFill>
                  <a:srgbClr val="000000"/>
                </a:solidFill>
                <a:latin typeface="Aptos Narrow"/>
                <a:ea typeface="+mn-lt"/>
                <a:cs typeface="Arial"/>
              </a:rPr>
              <a:t>.</a:t>
            </a:r>
            <a:endParaRPr lang="nb-NO" sz="900" dirty="0">
              <a:solidFill>
                <a:srgbClr val="000000"/>
              </a:solidFill>
              <a:latin typeface="Arial"/>
              <a:ea typeface="+mn-lt"/>
              <a:cs typeface="Arial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187952" y="713232"/>
            <a:ext cx="3703320" cy="1572768"/>
          </a:xfrm>
          <a:prstGeom prst="rect">
            <a:avLst/>
          </a:prstGeom>
          <a:solidFill>
            <a:srgbClr val="EEF2F7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rIns="73152" rtlCol="0" anchor="ctr"/>
          <a:lstStyle/>
          <a:p>
            <a:r>
              <a:rPr lang="nb-NO" sz="1200" b="1" noProof="0">
                <a:solidFill>
                  <a:srgbClr val="000000"/>
                </a:solidFill>
                <a:latin typeface="Arial"/>
                <a:cs typeface="Arial"/>
              </a:rPr>
              <a:t>Virksomhetsverdi og mål</a:t>
            </a:r>
          </a:p>
          <a:p>
            <a:r>
              <a:rPr lang="nb-NO" sz="1100" b="0" noProof="0">
                <a:solidFill>
                  <a:srgbClr val="000000"/>
                </a:solidFill>
                <a:latin typeface="Arial"/>
                <a:cs typeface="Arial"/>
              </a:rPr>
              <a:t>
Hvilke virksomhetsmål, effektmål og resultatmål støtter prosjektet?
Hvordan skal måloppnåelse vurderes?</a:t>
            </a:r>
          </a:p>
        </p:txBody>
      </p:sp>
      <p:sp>
        <p:nvSpPr>
          <p:cNvPr id="5" name="Rectangle 4"/>
          <p:cNvSpPr/>
          <p:nvPr/>
        </p:nvSpPr>
        <p:spPr>
          <a:xfrm>
            <a:off x="8055864" y="713232"/>
            <a:ext cx="3703320" cy="1572768"/>
          </a:xfrm>
          <a:prstGeom prst="rect">
            <a:avLst/>
          </a:prstGeom>
          <a:solidFill>
            <a:srgbClr val="EEF2F7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rIns="73152" rtlCol="0" anchor="ctr"/>
          <a:lstStyle/>
          <a:p>
            <a:r>
              <a:rPr lang="nb-NO" sz="1200" b="1" noProof="0">
                <a:solidFill>
                  <a:srgbClr val="000000"/>
                </a:solidFill>
                <a:latin typeface="Arial"/>
                <a:cs typeface="Arial"/>
              </a:rPr>
              <a:t>Brukere og interessenter</a:t>
            </a:r>
          </a:p>
          <a:p>
            <a:r>
              <a:rPr lang="nb-NO" sz="1100" b="0" noProof="0">
                <a:solidFill>
                  <a:srgbClr val="000000"/>
                </a:solidFill>
                <a:latin typeface="Arial"/>
                <a:cs typeface="Arial"/>
              </a:rPr>
              <a:t>
Hvem påvirkes direkte eller indirekte?
Hvordan skal de involveres i behovsavklaring, testing, innføring og læring?</a:t>
            </a:r>
          </a:p>
        </p:txBody>
      </p:sp>
      <p:sp>
        <p:nvSpPr>
          <p:cNvPr id="6" name="Rectangle 5"/>
          <p:cNvSpPr/>
          <p:nvPr/>
        </p:nvSpPr>
        <p:spPr>
          <a:xfrm>
            <a:off x="320040" y="2450592"/>
            <a:ext cx="3703320" cy="1572768"/>
          </a:xfrm>
          <a:prstGeom prst="rect">
            <a:avLst/>
          </a:prstGeom>
          <a:solidFill>
            <a:srgbClr val="EEF2F7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rIns="73152" rtlCol="0" anchor="ctr"/>
          <a:lstStyle/>
          <a:p>
            <a:r>
              <a:rPr lang="nb-NO" sz="1200" b="1" noProof="0" dirty="0">
                <a:solidFill>
                  <a:srgbClr val="000000"/>
                </a:solidFill>
                <a:latin typeface="Arial"/>
                <a:cs typeface="Arial"/>
              </a:rPr>
              <a:t>Nyttevirkninger og ulemper</a:t>
            </a:r>
          </a:p>
          <a:p>
            <a:br>
              <a:rPr lang="nb-NO" sz="1100" dirty="0">
                <a:solidFill>
                  <a:srgbClr val="000000"/>
                </a:solidFill>
                <a:latin typeface="Arial"/>
                <a:cs typeface="Arial"/>
              </a:rPr>
            </a:br>
            <a:r>
              <a:rPr lang="nb-NO" sz="1100" b="0" noProof="0" dirty="0">
                <a:solidFill>
                  <a:srgbClr val="000000"/>
                </a:solidFill>
                <a:latin typeface="Arial"/>
                <a:cs typeface="Arial"/>
              </a:rPr>
              <a:t>Forventede nyttevirkninger (gevinster), nyttestyring (oppfølging for å få ut nyttevirkninger), mulige ulemper, måleindikatorer, nullpunkt og ansvarlig linje/gevinsteier</a:t>
            </a:r>
            <a:r>
              <a:rPr sz="1100" b="0" dirty="0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</p:txBody>
      </p:sp>
      <p:sp>
        <p:nvSpPr>
          <p:cNvPr id="7" name="Rectangle 6"/>
          <p:cNvSpPr/>
          <p:nvPr/>
        </p:nvSpPr>
        <p:spPr>
          <a:xfrm>
            <a:off x="4187952" y="2450592"/>
            <a:ext cx="3703320" cy="1572768"/>
          </a:xfrm>
          <a:prstGeom prst="rect">
            <a:avLst/>
          </a:prstGeom>
          <a:solidFill>
            <a:srgbClr val="EEF2F7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rIns="73152" rtlCol="0" anchor="ctr"/>
          <a:lstStyle/>
          <a:p>
            <a:pPr algn="l"/>
            <a:r>
              <a:rPr lang="nb-NO" sz="1200" b="1" noProof="0">
                <a:solidFill>
                  <a:srgbClr val="000000"/>
                </a:solidFill>
                <a:latin typeface="Arial"/>
                <a:cs typeface="Arial"/>
              </a:rPr>
              <a:t>Alternativer</a:t>
            </a:r>
          </a:p>
          <a:p>
            <a:pPr algn="l"/>
            <a:r>
              <a:rPr sz="1100" b="0">
                <a:solidFill>
                  <a:srgbClr val="000000"/>
                </a:solidFill>
                <a:latin typeface="Arial"/>
                <a:cs typeface="Arial"/>
              </a:rPr>
              <a:t>
</a:t>
            </a:r>
            <a:r>
              <a:rPr lang="nb-NO" sz="1100" b="0" noProof="0">
                <a:solidFill>
                  <a:srgbClr val="000000"/>
                </a:solidFill>
                <a:latin typeface="Arial"/>
                <a:cs typeface="Arial"/>
              </a:rPr>
              <a:t>Anbefalt løsning </a:t>
            </a:r>
            <a:r>
              <a:rPr sz="1100" b="0">
                <a:solidFill>
                  <a:srgbClr val="000000"/>
                </a:solidFill>
                <a:latin typeface="Arial"/>
                <a:cs typeface="Arial"/>
              </a:rPr>
              <a:t>er</a:t>
            </a:r>
            <a:r>
              <a:rPr lang="nb-NO" sz="1100" b="0">
                <a:solidFill>
                  <a:srgbClr val="000000"/>
                </a:solidFill>
                <a:latin typeface="Arial"/>
                <a:cs typeface="Arial"/>
              </a:rPr>
              <a:t>: &lt;valgt anbefalt løsning&gt;</a:t>
            </a:r>
            <a:r>
              <a:rPr sz="1100" b="0">
                <a:solidFill>
                  <a:srgbClr val="000000"/>
                </a:solidFill>
                <a:latin typeface="Arial"/>
                <a:cs typeface="Arial"/>
              </a:rPr>
              <a:t>
</a:t>
            </a:r>
            <a:r>
              <a:rPr lang="nb-NO" sz="1100" b="0" noProof="0">
                <a:solidFill>
                  <a:srgbClr val="000000"/>
                </a:solidFill>
                <a:latin typeface="Arial"/>
                <a:cs typeface="Arial"/>
              </a:rPr>
              <a:t>Vurderte alternativer: gjøre mindre, gjøre mer, gjøre noe annet, produkt/linje/program</a:t>
            </a:r>
            <a:r>
              <a:rPr sz="1100" b="0">
                <a:solidFill>
                  <a:srgbClr val="000000"/>
                </a:solidFill>
                <a:latin typeface="Arial"/>
                <a:cs typeface="Arial"/>
              </a:rPr>
              <a:t>.
</a:t>
            </a:r>
            <a:r>
              <a:rPr lang="nb-NO" sz="1100" b="0" noProof="0">
                <a:solidFill>
                  <a:srgbClr val="000000"/>
                </a:solidFill>
                <a:latin typeface="Arial"/>
                <a:cs typeface="Arial"/>
              </a:rPr>
              <a:t>Nullalternativet er</a:t>
            </a:r>
            <a:r>
              <a:rPr lang="nb-NO" sz="1100" b="0">
                <a:solidFill>
                  <a:srgbClr val="000000"/>
                </a:solidFill>
                <a:latin typeface="Arial"/>
                <a:cs typeface="Arial"/>
              </a:rPr>
              <a:t>: </a:t>
            </a:r>
            <a:endParaRPr sz="1100" b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055864" y="2450592"/>
            <a:ext cx="3703320" cy="1572768"/>
          </a:xfrm>
          <a:prstGeom prst="rect">
            <a:avLst/>
          </a:prstGeom>
          <a:solidFill>
            <a:srgbClr val="EEF2F7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rIns="73152" rtlCol="0" anchor="ctr"/>
          <a:lstStyle/>
          <a:p>
            <a:pPr algn="l"/>
            <a:r>
              <a:rPr lang="nb-NO" sz="1200" b="1" noProof="0">
                <a:solidFill>
                  <a:srgbClr val="000000"/>
                </a:solidFill>
                <a:latin typeface="Arial"/>
                <a:cs typeface="Arial"/>
              </a:rPr>
              <a:t>Omfang og hovedprodukter</a:t>
            </a:r>
          </a:p>
          <a:p>
            <a:pPr algn="l"/>
            <a:r>
              <a:rPr lang="nb-NO" sz="1100" b="0" noProof="0">
                <a:solidFill>
                  <a:srgbClr val="000000"/>
                </a:solidFill>
                <a:latin typeface="Arial"/>
                <a:cs typeface="Arial"/>
              </a:rPr>
              <a:t>
Hva skal leveres? Hva skal ikke leveres?
Hvilke akseptansekriterier gjelder for de viktigste leveransene?</a:t>
            </a:r>
          </a:p>
        </p:txBody>
      </p:sp>
      <p:sp>
        <p:nvSpPr>
          <p:cNvPr id="9" name="Rectangle 8"/>
          <p:cNvSpPr/>
          <p:nvPr/>
        </p:nvSpPr>
        <p:spPr>
          <a:xfrm>
            <a:off x="320040" y="4187952"/>
            <a:ext cx="3703320" cy="1572768"/>
          </a:xfrm>
          <a:prstGeom prst="rect">
            <a:avLst/>
          </a:prstGeom>
          <a:solidFill>
            <a:srgbClr val="EEF2F7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rIns="73152" rtlCol="0" anchor="ctr"/>
          <a:lstStyle/>
          <a:p>
            <a:pPr algn="l"/>
            <a:r>
              <a:rPr lang="nb-NO" sz="1200" b="1" noProof="0">
                <a:solidFill>
                  <a:srgbClr val="000000"/>
                </a:solidFill>
                <a:latin typeface="Arial"/>
                <a:cs typeface="Arial"/>
              </a:rPr>
              <a:t>Kostnader og finansiering</a:t>
            </a:r>
          </a:p>
          <a:p>
            <a:pPr algn="l"/>
            <a:r>
              <a:rPr lang="nb-NO" sz="1100" b="0" noProof="0">
                <a:solidFill>
                  <a:srgbClr val="000000"/>
                </a:solidFill>
                <a:latin typeface="Arial"/>
                <a:cs typeface="Arial"/>
              </a:rPr>
              <a:t>
Prosjektkostnader, interne ressurser, drift/forvaltning/videreutvikling, finansiering og toleranser.</a:t>
            </a:r>
          </a:p>
        </p:txBody>
      </p:sp>
      <p:sp>
        <p:nvSpPr>
          <p:cNvPr id="10" name="Rectangle 9"/>
          <p:cNvSpPr/>
          <p:nvPr/>
        </p:nvSpPr>
        <p:spPr>
          <a:xfrm>
            <a:off x="4187952" y="4187952"/>
            <a:ext cx="3703320" cy="1572768"/>
          </a:xfrm>
          <a:prstGeom prst="rect">
            <a:avLst/>
          </a:prstGeom>
          <a:solidFill>
            <a:srgbClr val="EEF2F7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rIns="73152" rtlCol="0" anchor="ctr"/>
          <a:lstStyle/>
          <a:p>
            <a:pPr algn="l"/>
            <a:r>
              <a:rPr lang="nb-NO" sz="1200" b="1" noProof="0">
                <a:solidFill>
                  <a:srgbClr val="000000"/>
                </a:solidFill>
                <a:latin typeface="Arial"/>
                <a:cs typeface="Arial"/>
              </a:rPr>
              <a:t>Tid og milepæler</a:t>
            </a:r>
          </a:p>
          <a:p>
            <a:pPr algn="l"/>
            <a:r>
              <a:rPr lang="nb-NO" sz="1100" b="0" noProof="0">
                <a:solidFill>
                  <a:srgbClr val="000000"/>
                </a:solidFill>
                <a:latin typeface="Arial"/>
                <a:cs typeface="Arial"/>
              </a:rPr>
              <a:t>
Overordnet tidslinje, beslutningspunkter, leveranser/iterasjoner og toleranser.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055864" y="4187952"/>
            <a:ext cx="3703320" cy="1572768"/>
          </a:xfrm>
          <a:prstGeom prst="rect">
            <a:avLst/>
          </a:prstGeom>
          <a:solidFill>
            <a:srgbClr val="EEF2F7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rIns="73152" rtlCol="0" anchor="ctr"/>
          <a:lstStyle/>
          <a:p>
            <a:pPr algn="l"/>
            <a:r>
              <a:rPr lang="nb-NO" sz="1200" b="1" noProof="0" dirty="0">
                <a:solidFill>
                  <a:srgbClr val="000000"/>
                </a:solidFill>
                <a:latin typeface="Arial"/>
                <a:cs typeface="Arial"/>
              </a:rPr>
              <a:t>Bærekraft og risiko: </a:t>
            </a:r>
            <a:r>
              <a:rPr lang="nb-NO" sz="1100" b="0" noProof="0" dirty="0">
                <a:solidFill>
                  <a:srgbClr val="000000"/>
                </a:solidFill>
                <a:latin typeface="Arial"/>
                <a:cs typeface="Arial"/>
              </a:rPr>
              <a:t>Hvordan påvirker prosjektet miljømessige, sosiale og økonomiske forhold?</a:t>
            </a:r>
            <a:r>
              <a:rPr lang="nb-NO" sz="11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nb-NO" sz="1100" b="0" noProof="0" dirty="0">
                <a:solidFill>
                  <a:srgbClr val="000000"/>
                </a:solidFill>
                <a:latin typeface="Arial"/>
                <a:cs typeface="Arial"/>
              </a:rPr>
              <a:t>Hva er de viktigste risikoene og tiltakene?</a:t>
            </a:r>
          </a:p>
          <a:p>
            <a:pPr algn="l"/>
            <a:endParaRPr lang="nb-NO" sz="1100" dirty="0">
              <a:solidFill>
                <a:srgbClr val="000000"/>
              </a:solidFill>
              <a:latin typeface="Arial"/>
              <a:cs typeface="Arial"/>
            </a:endParaRPr>
          </a:p>
          <a:p>
            <a:pPr algn="l"/>
            <a:r>
              <a:rPr lang="nb-NO" sz="1100" b="1" noProof="0" dirty="0">
                <a:solidFill>
                  <a:srgbClr val="000000"/>
                </a:solidFill>
                <a:latin typeface="Arial"/>
                <a:cs typeface="Arial"/>
              </a:rPr>
              <a:t>Avhengigheter og forutsetninger: </a:t>
            </a:r>
            <a:r>
              <a:rPr lang="nb-NO" sz="1100" b="0" noProof="0" dirty="0">
                <a:solidFill>
                  <a:srgbClr val="000000"/>
                </a:solidFill>
                <a:latin typeface="Arial"/>
                <a:cs typeface="Arial"/>
              </a:rPr>
              <a:t>Hvilke interne / eksterne avhengigheter og forutsetninger må håndteres?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20040" y="5925022"/>
            <a:ext cx="11430000" cy="256032"/>
          </a:xfrm>
          <a:prstGeom prst="rect">
            <a:avLst/>
          </a:prstGeom>
          <a:solidFill>
            <a:srgbClr val="FFFFFF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rIns="73152" rtlCol="0" anchor="ctr"/>
          <a:lstStyle/>
          <a:p>
            <a:pPr algn="ctr"/>
            <a:r>
              <a:rPr lang="nb-NO" sz="1200" b="0" noProof="0">
                <a:solidFill>
                  <a:srgbClr val="505050"/>
                </a:solidFill>
                <a:latin typeface="Arial"/>
                <a:cs typeface="Arial"/>
              </a:rPr>
              <a:t>Bruk prosjektkanvas som minimumsstyring i små prosjekter eller som oversiktsside i større prosjekter. Tilpass detaljeringsnivå til risiko og kompleksitet.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4320" y="137160"/>
            <a:ext cx="11612880" cy="411480"/>
          </a:xfrm>
          <a:prstGeom prst="rect">
            <a:avLst/>
          </a:prstGeom>
          <a:solidFill>
            <a:srgbClr val="1F4E79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rIns="73152" rtlCol="0" anchor="ctr"/>
          <a:lstStyle/>
          <a:p>
            <a:pPr algn="ctr"/>
            <a:r>
              <a:rPr sz="2000" b="1">
                <a:solidFill>
                  <a:srgbClr val="FFFFFF"/>
                </a:solidFill>
                <a:latin typeface="Arial"/>
                <a:cs typeface="Arial"/>
              </a:rPr>
              <a:t>Organisering, roller og ansvar</a:t>
            </a:r>
          </a:p>
        </p:txBody>
      </p:sp>
      <p:sp>
        <p:nvSpPr>
          <p:cNvPr id="3" name="Rectangle 2"/>
          <p:cNvSpPr/>
          <p:nvPr/>
        </p:nvSpPr>
        <p:spPr>
          <a:xfrm>
            <a:off x="4389120" y="777240"/>
            <a:ext cx="3474720" cy="594360"/>
          </a:xfrm>
          <a:prstGeom prst="rect">
            <a:avLst/>
          </a:prstGeom>
          <a:solidFill>
            <a:srgbClr val="D9E2F3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rIns="73152" rtlCol="0" anchor="ctr"/>
          <a:lstStyle/>
          <a:p>
            <a:pPr algn="ctr"/>
            <a:r>
              <a:rPr lang="nb-NO" sz="1200" b="1" noProof="0">
                <a:solidFill>
                  <a:srgbClr val="000000"/>
                </a:solidFill>
                <a:latin typeface="Arial"/>
                <a:cs typeface="Arial"/>
              </a:rPr>
              <a:t>Prosjekteier
&lt;navn / rolle&gt;</a:t>
            </a:r>
          </a:p>
        </p:txBody>
      </p:sp>
      <p:sp>
        <p:nvSpPr>
          <p:cNvPr id="4" name="Rectangle 3"/>
          <p:cNvSpPr/>
          <p:nvPr/>
        </p:nvSpPr>
        <p:spPr>
          <a:xfrm>
            <a:off x="4160519" y="1600200"/>
            <a:ext cx="4005285" cy="777240"/>
          </a:xfrm>
          <a:prstGeom prst="rect">
            <a:avLst/>
          </a:prstGeom>
          <a:solidFill>
            <a:srgbClr val="EEF2F7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tIns="45720" rIns="73152" bIns="45720" rtlCol="0" anchor="ctr"/>
          <a:lstStyle/>
          <a:p>
            <a:pPr algn="ctr"/>
            <a:r>
              <a:rPr sz="1200" b="1" dirty="0" err="1">
                <a:solidFill>
                  <a:srgbClr val="000000"/>
                </a:solidFill>
                <a:latin typeface="Arial"/>
                <a:cs typeface="Arial"/>
              </a:rPr>
              <a:t>Prosjektstyre</a:t>
            </a:r>
            <a:r>
              <a:rPr sz="1200" b="1" dirty="0">
                <a:solidFill>
                  <a:srgbClr val="000000"/>
                </a:solidFill>
                <a:latin typeface="Arial"/>
                <a:cs typeface="Arial"/>
              </a:rPr>
              <a:t> / </a:t>
            </a:r>
            <a:r>
              <a:rPr sz="1200" b="1" dirty="0" err="1">
                <a:solidFill>
                  <a:srgbClr val="000000"/>
                </a:solidFill>
                <a:latin typeface="Arial"/>
                <a:cs typeface="Arial"/>
              </a:rPr>
              <a:t>styringsgrupp</a:t>
            </a:r>
            <a:r>
              <a:rPr lang="nb-NO" sz="1200" b="1" dirty="0">
                <a:solidFill>
                  <a:srgbClr val="000000"/>
                </a:solidFill>
                <a:latin typeface="Arial"/>
                <a:cs typeface="Arial"/>
              </a:rPr>
              <a:t>e:</a:t>
            </a:r>
            <a:r>
              <a:rPr sz="1200" b="0" dirty="0">
                <a:solidFill>
                  <a:srgbClr val="000000"/>
                </a:solidFill>
                <a:latin typeface="Arial"/>
                <a:cs typeface="Arial"/>
              </a:rPr>
              <a:t>
</a:t>
            </a:r>
            <a:r>
              <a:rPr lang="nb-NO" sz="1200" b="0" dirty="0">
                <a:solidFill>
                  <a:srgbClr val="000000"/>
                </a:solidFill>
                <a:latin typeface="Arial"/>
                <a:cs typeface="Arial"/>
              </a:rPr>
              <a:t>Prosjekteier, </a:t>
            </a:r>
            <a:r>
              <a:rPr lang="nb-NO" sz="1200" dirty="0">
                <a:solidFill>
                  <a:srgbClr val="000000"/>
                </a:solidFill>
                <a:latin typeface="Arial"/>
                <a:cs typeface="Arial"/>
              </a:rPr>
              <a:t>b</a:t>
            </a:r>
            <a:r>
              <a:rPr sz="1200" b="0" dirty="0" err="1">
                <a:solidFill>
                  <a:srgbClr val="000000"/>
                </a:solidFill>
                <a:latin typeface="Arial"/>
                <a:cs typeface="Arial"/>
              </a:rPr>
              <a:t>rukerrepresentant</a:t>
            </a:r>
            <a:r>
              <a:rPr lang="nb-NO" sz="1200" dirty="0">
                <a:solidFill>
                  <a:srgbClr val="000000"/>
                </a:solidFill>
                <a:latin typeface="Arial"/>
                <a:cs typeface="Arial"/>
              </a:rPr>
              <a:t>,</a:t>
            </a:r>
            <a:r>
              <a:rPr sz="1200" b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200" b="0" dirty="0" err="1">
                <a:solidFill>
                  <a:srgbClr val="000000"/>
                </a:solidFill>
                <a:latin typeface="Arial"/>
                <a:cs typeface="Arial"/>
              </a:rPr>
              <a:t>leverandørrepresentant</a:t>
            </a:r>
            <a:r>
              <a:rPr lang="nb-NO" sz="1200" dirty="0">
                <a:solidFill>
                  <a:srgbClr val="000000"/>
                </a:solidFill>
                <a:latin typeface="Arial"/>
                <a:cs typeface="Arial"/>
              </a:rPr>
              <a:t>, </a:t>
            </a:r>
            <a:br>
              <a:rPr lang="nb-NO" sz="1200" dirty="0">
                <a:solidFill>
                  <a:srgbClr val="000000"/>
                </a:solidFill>
                <a:latin typeface="Arial"/>
                <a:cs typeface="Arial"/>
              </a:rPr>
            </a:br>
            <a:r>
              <a:rPr sz="1200" b="0" dirty="0" err="1">
                <a:solidFill>
                  <a:srgbClr val="000000"/>
                </a:solidFill>
                <a:latin typeface="Arial"/>
                <a:cs typeface="Arial"/>
              </a:rPr>
              <a:t>nytteansvarlig</a:t>
            </a:r>
            <a:r>
              <a:rPr sz="1200" b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200" b="0" dirty="0" err="1">
                <a:solidFill>
                  <a:srgbClr val="000000"/>
                </a:solidFill>
                <a:latin typeface="Arial"/>
                <a:cs typeface="Arial"/>
              </a:rPr>
              <a:t>ved</a:t>
            </a:r>
            <a:r>
              <a:rPr sz="1200" b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200" b="0" dirty="0" err="1">
                <a:solidFill>
                  <a:srgbClr val="000000"/>
                </a:solidFill>
                <a:latin typeface="Arial"/>
                <a:cs typeface="Arial"/>
              </a:rPr>
              <a:t>behov</a:t>
            </a:r>
            <a:endParaRPr sz="1200" b="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526280" y="2606040"/>
            <a:ext cx="3200400" cy="594360"/>
          </a:xfrm>
          <a:prstGeom prst="rect">
            <a:avLst/>
          </a:prstGeom>
          <a:solidFill>
            <a:srgbClr val="D9E2F3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rIns="73152" rtlCol="0" anchor="ctr"/>
          <a:lstStyle/>
          <a:p>
            <a:pPr algn="ctr"/>
            <a:r>
              <a:rPr sz="1200" b="1" err="1">
                <a:solidFill>
                  <a:srgbClr val="000000"/>
                </a:solidFill>
                <a:latin typeface="Arial"/>
                <a:cs typeface="Arial"/>
              </a:rPr>
              <a:t>Prosjektleder</a:t>
            </a:r>
            <a:r>
              <a:rPr sz="1200" b="1">
                <a:solidFill>
                  <a:srgbClr val="000000"/>
                </a:solidFill>
                <a:latin typeface="Arial"/>
                <a:cs typeface="Arial"/>
              </a:rPr>
              <a:t>
&lt;</a:t>
            </a:r>
            <a:r>
              <a:rPr sz="1200" b="1" err="1">
                <a:solidFill>
                  <a:srgbClr val="000000"/>
                </a:solidFill>
                <a:latin typeface="Arial"/>
                <a:cs typeface="Arial"/>
              </a:rPr>
              <a:t>navn</a:t>
            </a:r>
            <a:r>
              <a:rPr sz="1200" b="1">
                <a:solidFill>
                  <a:srgbClr val="000000"/>
                </a:solidFill>
                <a:latin typeface="Arial"/>
                <a:cs typeface="Arial"/>
              </a:rPr>
              <a:t>&gt;</a:t>
            </a:r>
          </a:p>
        </p:txBody>
      </p:sp>
      <p:sp>
        <p:nvSpPr>
          <p:cNvPr id="6" name="Rectangle 5"/>
          <p:cNvSpPr/>
          <p:nvPr/>
        </p:nvSpPr>
        <p:spPr>
          <a:xfrm>
            <a:off x="1188720" y="3607308"/>
            <a:ext cx="2286000" cy="777240"/>
          </a:xfrm>
          <a:prstGeom prst="rect">
            <a:avLst/>
          </a:prstGeom>
          <a:solidFill>
            <a:srgbClr val="EEF2F7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rIns="73152" rtlCol="0" anchor="ctr"/>
          <a:lstStyle/>
          <a:p>
            <a:pPr algn="ctr"/>
            <a:r>
              <a:rPr sz="1200" b="0">
                <a:solidFill>
                  <a:srgbClr val="000000"/>
                </a:solidFill>
                <a:latin typeface="Arial"/>
                <a:cs typeface="Arial"/>
              </a:rPr>
              <a:t>Prosjektteam / fagressurser</a:t>
            </a:r>
          </a:p>
        </p:txBody>
      </p:sp>
      <p:sp>
        <p:nvSpPr>
          <p:cNvPr id="7" name="Rectangle 6"/>
          <p:cNvSpPr/>
          <p:nvPr/>
        </p:nvSpPr>
        <p:spPr>
          <a:xfrm>
            <a:off x="3657600" y="3607308"/>
            <a:ext cx="2286000" cy="777240"/>
          </a:xfrm>
          <a:prstGeom prst="rect">
            <a:avLst/>
          </a:prstGeom>
          <a:solidFill>
            <a:srgbClr val="EEF2F7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tIns="45720" rIns="73152" bIns="45720" rtlCol="0" anchor="ctr"/>
          <a:lstStyle/>
          <a:p>
            <a:pPr algn="ctr"/>
            <a:r>
              <a:rPr sz="1200" b="0" err="1">
                <a:solidFill>
                  <a:srgbClr val="000000"/>
                </a:solidFill>
                <a:latin typeface="Arial"/>
                <a:cs typeface="Arial"/>
              </a:rPr>
              <a:t>Produkteier</a:t>
            </a:r>
            <a:r>
              <a:rPr sz="1200" b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nb-NO" sz="1200">
                <a:solidFill>
                  <a:srgbClr val="000000"/>
                </a:solidFill>
                <a:latin typeface="Arial"/>
                <a:cs typeface="Arial"/>
              </a:rPr>
              <a:t>(og </a:t>
            </a:r>
            <a:r>
              <a:rPr sz="1200" b="0">
                <a:solidFill>
                  <a:srgbClr val="000000"/>
                </a:solidFill>
                <a:latin typeface="Arial"/>
                <a:cs typeface="Arial"/>
              </a:rPr>
              <a:t>/ </a:t>
            </a:r>
            <a:r>
              <a:rPr lang="nb-NO" sz="1200">
                <a:solidFill>
                  <a:srgbClr val="000000"/>
                </a:solidFill>
                <a:latin typeface="Arial"/>
                <a:cs typeface="Arial"/>
              </a:rPr>
              <a:t>eller produktteam som overtar ansvar for utvikling etter prosjektslutt) ved</a:t>
            </a:r>
            <a:r>
              <a:rPr sz="1200" b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200" b="0" err="1">
                <a:solidFill>
                  <a:srgbClr val="000000"/>
                </a:solidFill>
                <a:latin typeface="Arial"/>
                <a:cs typeface="Arial"/>
              </a:rPr>
              <a:t>smidig</a:t>
            </a:r>
            <a:r>
              <a:rPr sz="1200" b="0">
                <a:solidFill>
                  <a:srgbClr val="000000"/>
                </a:solidFill>
                <a:latin typeface="Arial"/>
                <a:cs typeface="Arial"/>
              </a:rPr>
              <a:t> arbeid</a:t>
            </a:r>
            <a:endParaRPr lang="nb-NO" sz="1200" b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126480" y="3607308"/>
            <a:ext cx="2286000" cy="777240"/>
          </a:xfrm>
          <a:prstGeom prst="rect">
            <a:avLst/>
          </a:prstGeom>
          <a:solidFill>
            <a:srgbClr val="EEF2F7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rIns="73152" rtlCol="0" anchor="ctr"/>
          <a:lstStyle/>
          <a:p>
            <a:pPr algn="ctr"/>
            <a:r>
              <a:rPr sz="1200" b="0">
                <a:solidFill>
                  <a:srgbClr val="000000"/>
                </a:solidFill>
                <a:latin typeface="Arial"/>
                <a:cs typeface="Arial"/>
              </a:rPr>
              <a:t>Arkitektur, sikkerhet, personvern, jus, anskaffelser</a:t>
            </a:r>
          </a:p>
        </p:txBody>
      </p:sp>
      <p:sp>
        <p:nvSpPr>
          <p:cNvPr id="9" name="Rectangle 8"/>
          <p:cNvSpPr/>
          <p:nvPr/>
        </p:nvSpPr>
        <p:spPr>
          <a:xfrm>
            <a:off x="8595360" y="3607308"/>
            <a:ext cx="2286000" cy="777240"/>
          </a:xfrm>
          <a:prstGeom prst="rect">
            <a:avLst/>
          </a:prstGeom>
          <a:solidFill>
            <a:srgbClr val="EEF2F7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tIns="45720" rIns="73152" bIns="45720" rtlCol="0" anchor="ctr"/>
          <a:lstStyle/>
          <a:p>
            <a:pPr algn="ctr"/>
            <a:r>
              <a:rPr sz="1200" b="0" err="1">
                <a:solidFill>
                  <a:srgbClr val="000000"/>
                </a:solidFill>
                <a:latin typeface="Arial"/>
                <a:cs typeface="Arial"/>
              </a:rPr>
              <a:t>Linjeorganisasjon</a:t>
            </a:r>
            <a:r>
              <a:rPr sz="1200" b="0">
                <a:solidFill>
                  <a:srgbClr val="000000"/>
                </a:solidFill>
                <a:latin typeface="Arial"/>
                <a:cs typeface="Arial"/>
              </a:rPr>
              <a:t> / </a:t>
            </a:r>
            <a:r>
              <a:rPr sz="1200" b="0" err="1">
                <a:solidFill>
                  <a:srgbClr val="000000"/>
                </a:solidFill>
                <a:latin typeface="Arial"/>
                <a:cs typeface="Arial"/>
              </a:rPr>
              <a:t>mottaker</a:t>
            </a:r>
            <a:r>
              <a:rPr sz="1200" b="0">
                <a:solidFill>
                  <a:srgbClr val="000000"/>
                </a:solidFill>
                <a:latin typeface="Arial"/>
                <a:cs typeface="Arial"/>
              </a:rPr>
              <a:t>
</a:t>
            </a:r>
            <a:r>
              <a:rPr sz="1200" b="0" err="1">
                <a:solidFill>
                  <a:srgbClr val="000000"/>
                </a:solidFill>
                <a:latin typeface="Arial"/>
                <a:cs typeface="Arial"/>
              </a:rPr>
              <a:t>og</a:t>
            </a:r>
            <a:r>
              <a:rPr sz="1200" b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nb-NO" sz="1200">
                <a:solidFill>
                  <a:srgbClr val="000000"/>
                </a:solidFill>
                <a:latin typeface="Arial"/>
                <a:cs typeface="Arial"/>
              </a:rPr>
              <a:t>nytteansvarlig</a:t>
            </a:r>
            <a:endParaRPr lang="nb-NO" sz="1200" b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953000" y="4757166"/>
            <a:ext cx="2286000" cy="777240"/>
          </a:xfrm>
          <a:prstGeom prst="rect">
            <a:avLst/>
          </a:prstGeom>
          <a:solidFill>
            <a:srgbClr val="EEF2F7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rIns="73152" rtlCol="0" anchor="ctr"/>
          <a:lstStyle/>
          <a:p>
            <a:pPr algn="ctr"/>
            <a:r>
              <a:rPr sz="1200" b="0">
                <a:solidFill>
                  <a:srgbClr val="000000"/>
                </a:solidFill>
                <a:latin typeface="Arial"/>
                <a:cs typeface="Arial"/>
              </a:rPr>
              <a:t>Referansegruppe / interessenter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57200" y="5907024"/>
            <a:ext cx="11155680" cy="320040"/>
          </a:xfrm>
          <a:prstGeom prst="rect">
            <a:avLst/>
          </a:prstGeom>
          <a:solidFill>
            <a:srgbClr val="FFFFFF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tIns="45720" rIns="73152" bIns="45720" rtlCol="0" anchor="ctr"/>
          <a:lstStyle/>
          <a:p>
            <a:pPr algn="ctr"/>
            <a:r>
              <a:rPr lang="nb-NO" sz="1400" b="0" noProof="0">
                <a:solidFill>
                  <a:srgbClr val="505050"/>
                </a:solidFill>
                <a:latin typeface="Arial"/>
                <a:cs typeface="Arial"/>
              </a:rPr>
              <a:t>Avklar beslutningsmyndighet, tilgjengelighet og hvilke saker som skal løftes fra </a:t>
            </a:r>
            <a:r>
              <a:rPr lang="nb-NO" sz="1400">
                <a:solidFill>
                  <a:srgbClr val="505050"/>
                </a:solidFill>
                <a:latin typeface="Arial"/>
                <a:cs typeface="Arial"/>
              </a:rPr>
              <a:t>team eller prosjektleder</a:t>
            </a:r>
            <a:r>
              <a:rPr lang="nb-NO" sz="1400" b="0" noProof="0">
                <a:solidFill>
                  <a:srgbClr val="505050"/>
                </a:solidFill>
                <a:latin typeface="Arial"/>
                <a:cs typeface="Arial"/>
              </a:rPr>
              <a:t> til </a:t>
            </a:r>
            <a:r>
              <a:rPr lang="nb-NO" sz="1400">
                <a:solidFill>
                  <a:srgbClr val="505050"/>
                </a:solidFill>
                <a:latin typeface="Arial"/>
                <a:cs typeface="Arial"/>
              </a:rPr>
              <a:t>prosjektstyre eller </a:t>
            </a:r>
            <a:r>
              <a:rPr lang="nb-NO" sz="1400" b="0" noProof="0">
                <a:solidFill>
                  <a:srgbClr val="505050"/>
                </a:solidFill>
                <a:latin typeface="Arial"/>
                <a:cs typeface="Arial"/>
              </a:rPr>
              <a:t>prosjekteier.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4320" y="137160"/>
            <a:ext cx="11612880" cy="411480"/>
          </a:xfrm>
          <a:prstGeom prst="rect">
            <a:avLst/>
          </a:prstGeom>
          <a:solidFill>
            <a:srgbClr val="1F4E79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tIns="45720" rIns="73152" bIns="45720" rtlCol="0" anchor="ctr"/>
          <a:lstStyle/>
          <a:p>
            <a:pPr algn="ctr"/>
            <a:r>
              <a:rPr lang="nb-NO" sz="2000" b="1">
                <a:solidFill>
                  <a:srgbClr val="FFFFFF"/>
                </a:solidFill>
                <a:latin typeface="Arial"/>
                <a:cs typeface="Arial"/>
              </a:rPr>
              <a:t>Styringsparametere og akseptansekriterier</a:t>
            </a:r>
            <a:r>
              <a:rPr sz="2000" b="1">
                <a:solidFill>
                  <a:srgbClr val="FFFFFF"/>
                </a:solidFill>
                <a:latin typeface="Arial"/>
                <a:cs typeface="Arial"/>
              </a:rPr>
              <a:t>  </a:t>
            </a:r>
            <a:r>
              <a:rPr lang="nb-NO" sz="2000" b="1">
                <a:solidFill>
                  <a:srgbClr val="FFFFFF"/>
                </a:solidFill>
                <a:latin typeface="Arial"/>
                <a:cs typeface="Arial"/>
              </a:rPr>
              <a:t>(</a:t>
            </a:r>
            <a:r>
              <a:rPr sz="2000" b="1" err="1">
                <a:solidFill>
                  <a:srgbClr val="FFFFFF"/>
                </a:solidFill>
                <a:latin typeface="Arial"/>
                <a:cs typeface="Arial"/>
              </a:rPr>
              <a:t>toleranser</a:t>
            </a:r>
            <a:r>
              <a:rPr lang="nb-NO" sz="2000" b="1">
                <a:solidFill>
                  <a:srgbClr val="FFFFFF"/>
                </a:solidFill>
                <a:latin typeface="Arial"/>
                <a:cs typeface="Arial"/>
              </a:rPr>
              <a:t>)</a:t>
            </a:r>
          </a:p>
        </p:txBody>
      </p:sp>
      <p:sp>
        <p:nvSpPr>
          <p:cNvPr id="3" name="Rectangle 2"/>
          <p:cNvSpPr/>
          <p:nvPr/>
        </p:nvSpPr>
        <p:spPr>
          <a:xfrm>
            <a:off x="557784" y="896112"/>
            <a:ext cx="5212080" cy="868680"/>
          </a:xfrm>
          <a:prstGeom prst="rect">
            <a:avLst/>
          </a:prstGeom>
          <a:solidFill>
            <a:srgbClr val="EEF2F7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tIns="45720" rIns="73152" bIns="45720" rtlCol="0" anchor="ctr"/>
          <a:lstStyle/>
          <a:p>
            <a:r>
              <a:rPr lang="nb-NO" sz="1400" b="1" noProof="0">
                <a:solidFill>
                  <a:srgbClr val="000000"/>
                </a:solidFill>
                <a:latin typeface="Arial"/>
                <a:cs typeface="Arial"/>
              </a:rPr>
              <a:t>Tid</a:t>
            </a:r>
            <a:r>
              <a:rPr lang="nb-NO" sz="1400" b="0" noProof="0">
                <a:solidFill>
                  <a:srgbClr val="000000"/>
                </a:solidFill>
                <a:latin typeface="Arial"/>
                <a:cs typeface="Arial"/>
              </a:rPr>
              <a:t>
</a:t>
            </a:r>
            <a:r>
              <a:rPr lang="nb-NO" sz="1400">
                <a:solidFill>
                  <a:srgbClr val="000000"/>
                </a:solidFill>
                <a:latin typeface="Arial"/>
                <a:cs typeface="Arial"/>
              </a:rPr>
              <a:t>Akseptansekriterier kan settes mot eksempelvis: Datoer / satte tidsrammer</a:t>
            </a:r>
            <a:r>
              <a:rPr lang="nb-NO" sz="1400" b="0" noProof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nb-NO" sz="1400">
                <a:solidFill>
                  <a:srgbClr val="000000"/>
                </a:solidFill>
                <a:latin typeface="Arial"/>
                <a:cs typeface="Arial"/>
              </a:rPr>
              <a:t>og </a:t>
            </a:r>
            <a:r>
              <a:rPr lang="nb-NO" sz="1400" b="0" noProof="0">
                <a:solidFill>
                  <a:srgbClr val="000000"/>
                </a:solidFill>
                <a:latin typeface="Arial"/>
                <a:cs typeface="Arial"/>
              </a:rPr>
              <a:t>milepæler</a:t>
            </a:r>
            <a:r>
              <a:rPr lang="nb-NO" sz="1400">
                <a:solidFill>
                  <a:srgbClr val="000000"/>
                </a:solidFill>
                <a:latin typeface="Arial"/>
                <a:cs typeface="Arial"/>
              </a:rPr>
              <a:t>.</a:t>
            </a:r>
            <a:endParaRPr lang="nb-NO" sz="1400" b="0" noProof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227064" y="896112"/>
            <a:ext cx="5212080" cy="868680"/>
          </a:xfrm>
          <a:prstGeom prst="rect">
            <a:avLst/>
          </a:prstGeom>
          <a:solidFill>
            <a:srgbClr val="EEF2F7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tIns="45720" rIns="73152" bIns="45720" rtlCol="0" anchor="ctr"/>
          <a:lstStyle/>
          <a:p>
            <a:r>
              <a:rPr lang="nb-NO" sz="1400" b="1" noProof="0">
                <a:solidFill>
                  <a:srgbClr val="000000"/>
                </a:solidFill>
                <a:latin typeface="Arial"/>
                <a:cs typeface="Arial"/>
              </a:rPr>
              <a:t>Kostnad</a:t>
            </a:r>
            <a:r>
              <a:rPr lang="nb-NO" sz="1400" b="0" noProof="0">
                <a:solidFill>
                  <a:srgbClr val="000000"/>
                </a:solidFill>
                <a:latin typeface="Arial"/>
                <a:cs typeface="Arial"/>
              </a:rPr>
              <a:t>
</a:t>
            </a:r>
            <a:r>
              <a:rPr lang="nb-NO" sz="1400">
                <a:solidFill>
                  <a:srgbClr val="000000"/>
                </a:solidFill>
                <a:latin typeface="Arial"/>
                <a:cs typeface="Arial"/>
              </a:rPr>
              <a:t>Akseptansekriterier kan settes mot eksempelvis: </a:t>
            </a:r>
            <a:endParaRPr lang="nb-NO"/>
          </a:p>
          <a:p>
            <a:r>
              <a:rPr lang="nb-NO" sz="1400" b="0" noProof="0">
                <a:solidFill>
                  <a:srgbClr val="000000"/>
                </a:solidFill>
                <a:latin typeface="Arial"/>
                <a:cs typeface="Arial"/>
              </a:rPr>
              <a:t>Totalramme, delfaser, intern tid, drift/forvaltning.</a:t>
            </a:r>
            <a:endParaRPr lang="nb-NO"/>
          </a:p>
        </p:txBody>
      </p:sp>
      <p:sp>
        <p:nvSpPr>
          <p:cNvPr id="5" name="Rectangle 4"/>
          <p:cNvSpPr/>
          <p:nvPr/>
        </p:nvSpPr>
        <p:spPr>
          <a:xfrm>
            <a:off x="557784" y="2039112"/>
            <a:ext cx="5212080" cy="868680"/>
          </a:xfrm>
          <a:prstGeom prst="rect">
            <a:avLst/>
          </a:prstGeom>
          <a:solidFill>
            <a:srgbClr val="EEF2F7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tIns="45720" rIns="73152" bIns="45720" rtlCol="0" anchor="ctr"/>
          <a:lstStyle/>
          <a:p>
            <a:r>
              <a:rPr lang="nb-NO" sz="1400" b="1" noProof="0">
                <a:solidFill>
                  <a:srgbClr val="000000"/>
                </a:solidFill>
                <a:latin typeface="Arial"/>
                <a:cs typeface="Arial"/>
              </a:rPr>
              <a:t>Omfang</a:t>
            </a:r>
            <a:r>
              <a:rPr lang="nb-NO" sz="1400" b="0" noProof="0">
                <a:solidFill>
                  <a:srgbClr val="000000"/>
                </a:solidFill>
                <a:latin typeface="Arial"/>
                <a:cs typeface="Arial"/>
              </a:rPr>
              <a:t>
</a:t>
            </a:r>
            <a:r>
              <a:rPr lang="nb-NO" sz="1400">
                <a:solidFill>
                  <a:srgbClr val="000000"/>
                </a:solidFill>
                <a:latin typeface="Arial"/>
                <a:cs typeface="Arial"/>
              </a:rPr>
              <a:t>Akseptansekriterier kan settes mot eksempelvis: Produktkø</a:t>
            </a:r>
            <a:r>
              <a:rPr lang="nb-NO" sz="1400" b="0" noProof="0">
                <a:solidFill>
                  <a:srgbClr val="000000"/>
                </a:solidFill>
                <a:latin typeface="Arial"/>
                <a:cs typeface="Arial"/>
              </a:rPr>
              <a:t> og endringshåndtering</a:t>
            </a:r>
            <a:r>
              <a:rPr sz="1200" b="0">
                <a:solidFill>
                  <a:srgbClr val="000000"/>
                </a:solidFill>
                <a:latin typeface="Arial"/>
                <a:cs typeface="Arial"/>
              </a:rPr>
              <a:t>.</a:t>
            </a:r>
            <a:endParaRPr lang="nb-NO">
              <a:ea typeface="Calibri"/>
              <a:cs typeface="Calibri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227064" y="2039112"/>
            <a:ext cx="5212080" cy="868680"/>
          </a:xfrm>
          <a:prstGeom prst="rect">
            <a:avLst/>
          </a:prstGeom>
          <a:solidFill>
            <a:srgbClr val="EEF2F7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tIns="45720" rIns="73152" bIns="45720" rtlCol="0" anchor="ctr"/>
          <a:lstStyle/>
          <a:p>
            <a:r>
              <a:rPr lang="nb-NO" sz="1400" b="1" noProof="0">
                <a:solidFill>
                  <a:srgbClr val="000000"/>
                </a:solidFill>
                <a:latin typeface="Arial"/>
                <a:cs typeface="Arial"/>
              </a:rPr>
              <a:t>Kvalitet</a:t>
            </a:r>
            <a:r>
              <a:rPr lang="nb-NO" sz="1400" b="0" noProof="0">
                <a:solidFill>
                  <a:srgbClr val="000000"/>
                </a:solidFill>
                <a:latin typeface="Arial"/>
                <a:cs typeface="Arial"/>
              </a:rPr>
              <a:t>
</a:t>
            </a:r>
            <a:r>
              <a:rPr lang="nb-NO" sz="1400">
                <a:solidFill>
                  <a:srgbClr val="000000"/>
                </a:solidFill>
                <a:latin typeface="Arial"/>
                <a:cs typeface="Arial"/>
              </a:rPr>
              <a:t>Akseptansekriterier kan settes mot eksempelvis: </a:t>
            </a:r>
            <a:endParaRPr lang="nb-NO"/>
          </a:p>
          <a:p>
            <a:r>
              <a:rPr lang="nb-NO" sz="1400" b="0" noProof="0">
                <a:solidFill>
                  <a:srgbClr val="000000"/>
                </a:solidFill>
                <a:latin typeface="Arial"/>
                <a:cs typeface="Arial"/>
              </a:rPr>
              <a:t>Kvalitetskriterier, test,</a:t>
            </a:r>
            <a:r>
              <a:rPr lang="nb-NO" sz="1400" b="0" noProof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nb-NO" sz="1400">
                <a:solidFill>
                  <a:schemeClr val="tx1"/>
                </a:solidFill>
                <a:latin typeface="Arial"/>
                <a:cs typeface="Arial"/>
              </a:rPr>
              <a:t>kvalitetsgrad</a:t>
            </a:r>
            <a:r>
              <a:rPr sz="1200" b="0">
                <a:solidFill>
                  <a:schemeClr val="tx1"/>
                </a:solidFill>
                <a:latin typeface="Arial"/>
                <a:cs typeface="Arial"/>
              </a:rPr>
              <a:t>.</a:t>
            </a:r>
            <a:endParaRPr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57784" y="3182112"/>
            <a:ext cx="5212080" cy="868680"/>
          </a:xfrm>
          <a:prstGeom prst="rect">
            <a:avLst/>
          </a:prstGeom>
          <a:solidFill>
            <a:srgbClr val="EEF2F7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tIns="45720" rIns="73152" bIns="45720" rtlCol="0" anchor="ctr"/>
          <a:lstStyle/>
          <a:p>
            <a:r>
              <a:rPr lang="nb-NO" sz="1400" b="1" noProof="0">
                <a:solidFill>
                  <a:srgbClr val="000000"/>
                </a:solidFill>
                <a:latin typeface="Arial"/>
                <a:cs typeface="Arial"/>
              </a:rPr>
              <a:t>Risiko</a:t>
            </a:r>
            <a:r>
              <a:rPr lang="nb-NO" sz="1400" b="0" noProof="0">
                <a:solidFill>
                  <a:srgbClr val="000000"/>
                </a:solidFill>
                <a:latin typeface="Arial"/>
                <a:cs typeface="Arial"/>
              </a:rPr>
              <a:t>
</a:t>
            </a:r>
            <a:r>
              <a:rPr lang="nb-NO" sz="1400">
                <a:solidFill>
                  <a:srgbClr val="000000"/>
                </a:solidFill>
                <a:latin typeface="Arial"/>
                <a:cs typeface="Arial"/>
              </a:rPr>
              <a:t>Akseptansekriterier kan settes mot eksempelvis: Risiko</a:t>
            </a:r>
            <a:r>
              <a:rPr lang="nb-NO" sz="1400" b="0" noProof="0">
                <a:solidFill>
                  <a:srgbClr val="000000"/>
                </a:solidFill>
                <a:latin typeface="Arial"/>
                <a:cs typeface="Arial"/>
              </a:rPr>
              <a:t> og eskaleringsgrenser</a:t>
            </a:r>
            <a:r>
              <a:rPr sz="1200" b="0">
                <a:solidFill>
                  <a:srgbClr val="000000"/>
                </a:solidFill>
                <a:latin typeface="Arial"/>
                <a:cs typeface="Arial"/>
              </a:rPr>
              <a:t>.</a:t>
            </a:r>
            <a:endParaRPr lang="nb-NO">
              <a:ea typeface="Calibri"/>
              <a:cs typeface="Calibri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227064" y="3182112"/>
            <a:ext cx="5212080" cy="868680"/>
          </a:xfrm>
          <a:prstGeom prst="rect">
            <a:avLst/>
          </a:prstGeom>
          <a:solidFill>
            <a:srgbClr val="EEF2F7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tIns="45720" rIns="73152" bIns="45720" rtlCol="0" anchor="ctr"/>
          <a:lstStyle/>
          <a:p>
            <a:r>
              <a:rPr lang="nb-NO" sz="1400" b="1" noProof="0">
                <a:solidFill>
                  <a:srgbClr val="000000"/>
                </a:solidFill>
                <a:latin typeface="Arial"/>
                <a:cs typeface="Arial"/>
              </a:rPr>
              <a:t>Bærekraft</a:t>
            </a:r>
            <a:r>
              <a:rPr lang="nb-NO" sz="1400" b="0" noProof="0">
                <a:solidFill>
                  <a:srgbClr val="000000"/>
                </a:solidFill>
                <a:latin typeface="Arial"/>
                <a:cs typeface="Arial"/>
              </a:rPr>
              <a:t>
</a:t>
            </a:r>
            <a:r>
              <a:rPr lang="nb-NO" sz="1400">
                <a:solidFill>
                  <a:srgbClr val="000000"/>
                </a:solidFill>
                <a:latin typeface="Arial"/>
                <a:cs typeface="Arial"/>
              </a:rPr>
              <a:t>Akseptansekriterier kan settes mot eksempelvis: </a:t>
            </a:r>
            <a:endParaRPr lang="nb-NO"/>
          </a:p>
          <a:p>
            <a:r>
              <a:rPr lang="nb-NO" sz="1400" b="0" noProof="0">
                <a:solidFill>
                  <a:srgbClr val="000000"/>
                </a:solidFill>
                <a:latin typeface="Arial"/>
                <a:cs typeface="Arial"/>
              </a:rPr>
              <a:t>Miljømessige, sosiale og økonomiske krav.</a:t>
            </a:r>
            <a:endParaRPr lang="nb-NO"/>
          </a:p>
        </p:txBody>
      </p:sp>
      <p:sp>
        <p:nvSpPr>
          <p:cNvPr id="9" name="Rectangle 8"/>
          <p:cNvSpPr/>
          <p:nvPr/>
        </p:nvSpPr>
        <p:spPr>
          <a:xfrm>
            <a:off x="557784" y="4325112"/>
            <a:ext cx="5212080" cy="868680"/>
          </a:xfrm>
          <a:prstGeom prst="rect">
            <a:avLst/>
          </a:prstGeom>
          <a:solidFill>
            <a:srgbClr val="EEF2F7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tIns="45720" rIns="73152" bIns="45720" rtlCol="0" anchor="ctr"/>
          <a:lstStyle/>
          <a:p>
            <a:r>
              <a:rPr lang="nb-NO" sz="1400" b="1" noProof="0">
                <a:solidFill>
                  <a:srgbClr val="000000"/>
                </a:solidFill>
                <a:latin typeface="Arial"/>
                <a:cs typeface="Arial"/>
              </a:rPr>
              <a:t>Nyttevirkninger</a:t>
            </a:r>
            <a:r>
              <a:rPr lang="nb-NO" sz="1400" b="0" noProof="0">
                <a:solidFill>
                  <a:srgbClr val="000000"/>
                </a:solidFill>
                <a:latin typeface="Arial"/>
                <a:cs typeface="Arial"/>
              </a:rPr>
              <a:t>
</a:t>
            </a:r>
            <a:r>
              <a:rPr lang="nb-NO" sz="1400">
                <a:solidFill>
                  <a:srgbClr val="000000"/>
                </a:solidFill>
                <a:latin typeface="Arial"/>
                <a:cs typeface="Arial"/>
              </a:rPr>
              <a:t>Akseptansekriterier kan settes mot eksempelvis: </a:t>
            </a:r>
            <a:r>
              <a:rPr lang="nb-NO" sz="1400" b="0" noProof="0">
                <a:solidFill>
                  <a:srgbClr val="000000"/>
                </a:solidFill>
                <a:latin typeface="Arial"/>
                <a:cs typeface="Arial"/>
              </a:rPr>
              <a:t>Forventet nytte</a:t>
            </a:r>
            <a:r>
              <a:rPr lang="nb-NO" sz="1400">
                <a:solidFill>
                  <a:srgbClr val="000000"/>
                </a:solidFill>
                <a:latin typeface="Arial"/>
                <a:cs typeface="Arial"/>
              </a:rPr>
              <a:t>.</a:t>
            </a:r>
            <a:endParaRPr lang="nb-NO" sz="120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57784" y="5628378"/>
            <a:ext cx="10972800" cy="775273"/>
          </a:xfrm>
          <a:prstGeom prst="rect">
            <a:avLst/>
          </a:prstGeom>
          <a:solidFill>
            <a:srgbClr val="D9E2F3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tIns="45720" rIns="73152" bIns="45720" rtlCol="0" anchor="ctr"/>
          <a:lstStyle/>
          <a:p>
            <a:pPr algn="ctr"/>
            <a:r>
              <a:rPr lang="nb-NO" sz="1400" b="0" noProof="0" dirty="0">
                <a:solidFill>
                  <a:srgbClr val="000000"/>
                </a:solidFill>
                <a:latin typeface="Arial"/>
                <a:cs typeface="Arial"/>
              </a:rPr>
              <a:t>Akseptansekriterier beskriver hva som må være oppfylt for at en leveranse eller styringsramme kan godkjennes. </a:t>
            </a:r>
            <a:endParaRPr lang="nb-NO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  <a:p>
            <a:pPr algn="ctr"/>
            <a:r>
              <a:rPr lang="nb-NO" sz="1400" dirty="0">
                <a:solidFill>
                  <a:srgbClr val="000000"/>
                </a:solidFill>
                <a:latin typeface="Arial"/>
                <a:cs typeface="Arial"/>
              </a:rPr>
              <a:t>Sett gjerne både et "bør ha" - og et "må ha"-</a:t>
            </a:r>
            <a:r>
              <a:rPr lang="nb-NO" sz="1400" dirty="0" err="1">
                <a:solidFill>
                  <a:srgbClr val="000000"/>
                </a:solidFill>
                <a:latin typeface="Arial"/>
                <a:cs typeface="Arial"/>
              </a:rPr>
              <a:t>kriterie</a:t>
            </a:r>
            <a:r>
              <a:rPr lang="nb-NO" sz="1400" dirty="0">
                <a:solidFill>
                  <a:srgbClr val="000000"/>
                </a:solidFill>
                <a:latin typeface="Arial"/>
                <a:cs typeface="Arial"/>
              </a:rPr>
              <a:t>. Differansen mellom disse utgjør det smidige handlingsrommet eller toleranseområdet, som prosjektleder kan </a:t>
            </a:r>
            <a:r>
              <a:rPr lang="nb-NO" sz="1400">
                <a:solidFill>
                  <a:srgbClr val="000000"/>
                </a:solidFill>
                <a:latin typeface="Arial"/>
                <a:cs typeface="Arial"/>
              </a:rPr>
              <a:t>arbeide innenfor og justere i. </a:t>
            </a:r>
            <a:r>
              <a:rPr lang="nb-NO" sz="1400" dirty="0">
                <a:solidFill>
                  <a:srgbClr val="000000"/>
                </a:solidFill>
                <a:latin typeface="Arial"/>
                <a:cs typeface="Arial"/>
              </a:rPr>
              <a:t>Når "må ha"-kriterier, altså kravene, ikke oppfylles må </a:t>
            </a:r>
            <a:r>
              <a:rPr lang="nb-NO" sz="1400" b="0" noProof="0" dirty="0">
                <a:solidFill>
                  <a:srgbClr val="000000"/>
                </a:solidFill>
                <a:latin typeface="Arial"/>
                <a:cs typeface="Arial"/>
              </a:rPr>
              <a:t>saken eskaleres.</a:t>
            </a:r>
            <a:endParaRPr lang="nb-NO" dirty="0"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4320" y="137160"/>
            <a:ext cx="11612880" cy="411480"/>
          </a:xfrm>
          <a:prstGeom prst="rect">
            <a:avLst/>
          </a:prstGeom>
          <a:solidFill>
            <a:srgbClr val="1F4E79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tIns="45720" rIns="73152" bIns="45720" rtlCol="0" anchor="ctr"/>
          <a:lstStyle/>
          <a:p>
            <a:pPr algn="ctr"/>
            <a:r>
              <a:rPr sz="2000" b="1" err="1">
                <a:solidFill>
                  <a:srgbClr val="FFFFFF"/>
                </a:solidFill>
                <a:latin typeface="Arial"/>
                <a:cs typeface="Arial"/>
              </a:rPr>
              <a:t>Oppdatert</a:t>
            </a:r>
            <a:r>
              <a:rPr sz="200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err="1">
                <a:solidFill>
                  <a:srgbClr val="FFFFFF"/>
                </a:solidFill>
                <a:latin typeface="Arial"/>
                <a:cs typeface="Arial"/>
              </a:rPr>
              <a:t>produktkø</a:t>
            </a:r>
            <a:r>
              <a:rPr sz="2000" b="1">
                <a:solidFill>
                  <a:srgbClr val="FFFFFF"/>
                </a:solidFill>
                <a:latin typeface="Arial"/>
                <a:cs typeface="Arial"/>
              </a:rPr>
              <a:t> / </a:t>
            </a:r>
            <a:r>
              <a:rPr sz="2000" b="1" err="1">
                <a:solidFill>
                  <a:srgbClr val="FFFFFF"/>
                </a:solidFill>
                <a:latin typeface="Arial"/>
                <a:cs typeface="Arial"/>
              </a:rPr>
              <a:t>omfang</a:t>
            </a:r>
            <a:endParaRPr lang="en-US" sz="2000" b="1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11480" y="777240"/>
            <a:ext cx="11201400" cy="411480"/>
          </a:xfrm>
          <a:prstGeom prst="rect">
            <a:avLst/>
          </a:prstGeom>
          <a:solidFill>
            <a:srgbClr val="FFFFFF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rIns="73152" rtlCol="0" anchor="ctr"/>
          <a:lstStyle/>
          <a:p>
            <a:pPr algn="ctr"/>
            <a:r>
              <a:rPr sz="1400" b="0">
                <a:solidFill>
                  <a:srgbClr val="000000"/>
                </a:solidFill>
                <a:latin typeface="Arial"/>
                <a:cs typeface="Arial"/>
              </a:rPr>
              <a:t>Bruk denne siden til å beskrive hva prosjektet skal løse nå. I smidige prosjekter kan dette være epics, brukerhistorier eller prioriterte produktkøelementer.</a:t>
            </a:r>
          </a:p>
        </p:txBody>
      </p:sp>
      <p:sp>
        <p:nvSpPr>
          <p:cNvPr id="4" name="Rectangle 3"/>
          <p:cNvSpPr/>
          <p:nvPr/>
        </p:nvSpPr>
        <p:spPr>
          <a:xfrm>
            <a:off x="272935" y="1325880"/>
            <a:ext cx="961505" cy="566928"/>
          </a:xfrm>
          <a:prstGeom prst="rect">
            <a:avLst/>
          </a:prstGeom>
          <a:solidFill>
            <a:srgbClr val="1F4E79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rIns="73152"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"/>
                <a:cs typeface="Arial"/>
              </a:rPr>
              <a:t>Prioritet</a:t>
            </a:r>
          </a:p>
        </p:txBody>
      </p:sp>
      <p:sp>
        <p:nvSpPr>
          <p:cNvPr id="5" name="Rectangle 4"/>
          <p:cNvSpPr/>
          <p:nvPr/>
        </p:nvSpPr>
        <p:spPr>
          <a:xfrm>
            <a:off x="1234440" y="1325880"/>
            <a:ext cx="3657600" cy="566928"/>
          </a:xfrm>
          <a:prstGeom prst="rect">
            <a:avLst/>
          </a:prstGeom>
          <a:solidFill>
            <a:srgbClr val="1F4E79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rIns="73152"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"/>
                <a:cs typeface="Arial"/>
              </a:rPr>
              <a:t>Epic / brukerhistorie / leveranse</a:t>
            </a:r>
          </a:p>
        </p:txBody>
      </p:sp>
      <p:sp>
        <p:nvSpPr>
          <p:cNvPr id="6" name="Rectangle 5"/>
          <p:cNvSpPr/>
          <p:nvPr/>
        </p:nvSpPr>
        <p:spPr>
          <a:xfrm>
            <a:off x="4892040" y="1325880"/>
            <a:ext cx="2743200" cy="566928"/>
          </a:xfrm>
          <a:prstGeom prst="rect">
            <a:avLst/>
          </a:prstGeom>
          <a:solidFill>
            <a:srgbClr val="1F4E79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rIns="73152"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"/>
                <a:cs typeface="Arial"/>
              </a:rPr>
              <a:t>Verdi / behov</a:t>
            </a:r>
          </a:p>
        </p:txBody>
      </p:sp>
      <p:sp>
        <p:nvSpPr>
          <p:cNvPr id="7" name="Rectangle 6"/>
          <p:cNvSpPr/>
          <p:nvPr/>
        </p:nvSpPr>
        <p:spPr>
          <a:xfrm>
            <a:off x="7635240" y="1325880"/>
            <a:ext cx="2743200" cy="566928"/>
          </a:xfrm>
          <a:prstGeom prst="rect">
            <a:avLst/>
          </a:prstGeom>
          <a:solidFill>
            <a:srgbClr val="1F4E79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rIns="73152"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"/>
                <a:cs typeface="Arial"/>
              </a:rPr>
              <a:t>Akseptansekriterier</a:t>
            </a:r>
          </a:p>
        </p:txBody>
      </p:sp>
      <p:sp>
        <p:nvSpPr>
          <p:cNvPr id="8" name="Rectangle 7"/>
          <p:cNvSpPr/>
          <p:nvPr/>
        </p:nvSpPr>
        <p:spPr>
          <a:xfrm>
            <a:off x="10378440" y="1325880"/>
            <a:ext cx="1536007" cy="566928"/>
          </a:xfrm>
          <a:prstGeom prst="rect">
            <a:avLst/>
          </a:prstGeom>
          <a:solidFill>
            <a:srgbClr val="1F4E79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rIns="73152"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"/>
                <a:cs typeface="Arial"/>
              </a:rPr>
              <a:t>Status</a:t>
            </a:r>
          </a:p>
        </p:txBody>
      </p:sp>
      <p:sp>
        <p:nvSpPr>
          <p:cNvPr id="9" name="Rectangle 8"/>
          <p:cNvSpPr/>
          <p:nvPr/>
        </p:nvSpPr>
        <p:spPr>
          <a:xfrm>
            <a:off x="272935" y="1892807"/>
            <a:ext cx="961505" cy="566928"/>
          </a:xfrm>
          <a:prstGeom prst="rect">
            <a:avLst/>
          </a:prstGeom>
          <a:solidFill>
            <a:srgbClr val="EEF2F7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rIns="73152" rtlCol="0" anchor="ctr"/>
          <a:lstStyle/>
          <a:p>
            <a:pPr algn="l"/>
            <a:r>
              <a:rPr sz="1400" b="0">
                <a:solidFill>
                  <a:srgbClr val="000000"/>
                </a:solidFill>
                <a:latin typeface="Arial"/>
                <a:cs typeface="Arial"/>
              </a:rPr>
              <a:t>Må</a:t>
            </a:r>
          </a:p>
        </p:txBody>
      </p:sp>
      <p:sp>
        <p:nvSpPr>
          <p:cNvPr id="10" name="Rectangle 9"/>
          <p:cNvSpPr/>
          <p:nvPr/>
        </p:nvSpPr>
        <p:spPr>
          <a:xfrm>
            <a:off x="1234440" y="1892807"/>
            <a:ext cx="3657600" cy="566928"/>
          </a:xfrm>
          <a:prstGeom prst="rect">
            <a:avLst/>
          </a:prstGeom>
          <a:solidFill>
            <a:srgbClr val="EEF2F7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rIns="73152" rtlCol="0" anchor="ctr"/>
          <a:lstStyle/>
          <a:p>
            <a:pPr algn="l"/>
            <a:r>
              <a:rPr sz="1400" b="0">
                <a:solidFill>
                  <a:srgbClr val="000000"/>
                </a:solidFill>
                <a:latin typeface="Arial"/>
                <a:cs typeface="Arial"/>
              </a:rPr>
              <a:t>Som &lt;brukerrolle&gt; skal jeg kunne &lt;løse noe&gt; ...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892040" y="1892807"/>
            <a:ext cx="2743200" cy="566928"/>
          </a:xfrm>
          <a:prstGeom prst="rect">
            <a:avLst/>
          </a:prstGeom>
          <a:solidFill>
            <a:srgbClr val="EEF2F7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rIns="73152" rtlCol="0" anchor="ctr"/>
          <a:lstStyle/>
          <a:p>
            <a:pPr algn="l"/>
            <a:r>
              <a:rPr sz="1400" b="0">
                <a:solidFill>
                  <a:srgbClr val="000000"/>
                </a:solidFill>
                <a:latin typeface="Arial"/>
                <a:cs typeface="Arial"/>
              </a:rPr>
              <a:t>Slik at &lt;verdi for bruker/virksomhet&gt;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635240" y="1892807"/>
            <a:ext cx="2743200" cy="566928"/>
          </a:xfrm>
          <a:prstGeom prst="rect">
            <a:avLst/>
          </a:prstGeom>
          <a:solidFill>
            <a:srgbClr val="EEF2F7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rIns="73152" rtlCol="0" anchor="ctr"/>
          <a:lstStyle/>
          <a:p>
            <a:pPr algn="l"/>
            <a:r>
              <a:rPr sz="1400" b="0">
                <a:solidFill>
                  <a:srgbClr val="000000"/>
                </a:solidFill>
                <a:latin typeface="Arial"/>
                <a:cs typeface="Arial"/>
              </a:rPr>
              <a:t>&lt;tydelig kriterium for godkjenning&gt;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378440" y="1892807"/>
            <a:ext cx="1536007" cy="566928"/>
          </a:xfrm>
          <a:prstGeom prst="rect">
            <a:avLst/>
          </a:prstGeom>
          <a:solidFill>
            <a:srgbClr val="EEF2F7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rIns="73152" rtlCol="0" anchor="ctr"/>
          <a:lstStyle/>
          <a:p>
            <a:pPr algn="l"/>
            <a:r>
              <a:rPr sz="1400" b="0">
                <a:solidFill>
                  <a:srgbClr val="000000"/>
                </a:solidFill>
                <a:latin typeface="Arial"/>
                <a:cs typeface="Arial"/>
              </a:rPr>
              <a:t>&lt;status&gt;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72935" y="2459736"/>
            <a:ext cx="961505" cy="566928"/>
          </a:xfrm>
          <a:prstGeom prst="rect">
            <a:avLst/>
          </a:prstGeom>
          <a:solidFill>
            <a:srgbClr val="FFFFFF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rIns="73152" rtlCol="0" anchor="ctr"/>
          <a:lstStyle/>
          <a:p>
            <a:pPr algn="l"/>
            <a:r>
              <a:rPr sz="1400" b="0">
                <a:solidFill>
                  <a:srgbClr val="000000"/>
                </a:solidFill>
                <a:latin typeface="Arial"/>
                <a:cs typeface="Arial"/>
              </a:rPr>
              <a:t>Bør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234440" y="2459736"/>
            <a:ext cx="3657600" cy="566928"/>
          </a:xfrm>
          <a:prstGeom prst="rect">
            <a:avLst/>
          </a:prstGeom>
          <a:solidFill>
            <a:srgbClr val="FFFFFF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rIns="73152" rtlCol="0" anchor="ctr"/>
          <a:lstStyle/>
          <a:p>
            <a:pPr algn="l"/>
            <a:endParaRPr sz="1400">
              <a:latin typeface="Arial"/>
              <a:cs typeface="Arial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892040" y="2459736"/>
            <a:ext cx="2743200" cy="566928"/>
          </a:xfrm>
          <a:prstGeom prst="rect">
            <a:avLst/>
          </a:prstGeom>
          <a:solidFill>
            <a:srgbClr val="FFFFFF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rIns="73152" rtlCol="0" anchor="ctr"/>
          <a:lstStyle/>
          <a:p>
            <a:pPr algn="l"/>
            <a:endParaRPr sz="1400">
              <a:latin typeface="Arial"/>
              <a:cs typeface="Arial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635240" y="2459736"/>
            <a:ext cx="2743200" cy="566928"/>
          </a:xfrm>
          <a:prstGeom prst="rect">
            <a:avLst/>
          </a:prstGeom>
          <a:solidFill>
            <a:srgbClr val="FFFFFF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rIns="73152" rtlCol="0" anchor="ctr"/>
          <a:lstStyle/>
          <a:p>
            <a:pPr algn="l"/>
            <a:endParaRPr sz="140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0378440" y="2459736"/>
            <a:ext cx="1536007" cy="566928"/>
          </a:xfrm>
          <a:prstGeom prst="rect">
            <a:avLst/>
          </a:prstGeom>
          <a:solidFill>
            <a:srgbClr val="FFFFFF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rIns="73152" rtlCol="0" anchor="ctr"/>
          <a:lstStyle/>
          <a:p>
            <a:pPr algn="l"/>
            <a:endParaRPr sz="1400">
              <a:latin typeface="Arial"/>
              <a:cs typeface="Arial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72935" y="3026663"/>
            <a:ext cx="961505" cy="566928"/>
          </a:xfrm>
          <a:prstGeom prst="rect">
            <a:avLst/>
          </a:prstGeom>
          <a:solidFill>
            <a:srgbClr val="EEF2F7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rIns="73152" rtlCol="0" anchor="ctr"/>
          <a:lstStyle/>
          <a:p>
            <a:pPr algn="l"/>
            <a:r>
              <a:rPr sz="1400" b="0">
                <a:solidFill>
                  <a:srgbClr val="000000"/>
                </a:solidFill>
                <a:latin typeface="Arial"/>
                <a:cs typeface="Arial"/>
              </a:rPr>
              <a:t>Kan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234440" y="3026663"/>
            <a:ext cx="3657600" cy="566928"/>
          </a:xfrm>
          <a:prstGeom prst="rect">
            <a:avLst/>
          </a:prstGeom>
          <a:solidFill>
            <a:srgbClr val="EEF2F7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rIns="73152" rtlCol="0" anchor="ctr"/>
          <a:lstStyle/>
          <a:p>
            <a:pPr algn="l"/>
            <a:endParaRPr sz="1400">
              <a:latin typeface="Arial"/>
              <a:cs typeface="Arial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892040" y="3026663"/>
            <a:ext cx="2743200" cy="566928"/>
          </a:xfrm>
          <a:prstGeom prst="rect">
            <a:avLst/>
          </a:prstGeom>
          <a:solidFill>
            <a:srgbClr val="EEF2F7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rIns="73152" rtlCol="0" anchor="ctr"/>
          <a:lstStyle/>
          <a:p>
            <a:pPr algn="l"/>
            <a:endParaRPr sz="1400">
              <a:latin typeface="Arial"/>
              <a:cs typeface="Arial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7635240" y="3026663"/>
            <a:ext cx="2743200" cy="566928"/>
          </a:xfrm>
          <a:prstGeom prst="rect">
            <a:avLst/>
          </a:prstGeom>
          <a:solidFill>
            <a:srgbClr val="EEF2F7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rIns="73152" rtlCol="0" anchor="ctr"/>
          <a:lstStyle/>
          <a:p>
            <a:pPr algn="l"/>
            <a:endParaRPr sz="1400">
              <a:latin typeface="Arial"/>
              <a:cs typeface="Arial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0378440" y="3026663"/>
            <a:ext cx="1536007" cy="566928"/>
          </a:xfrm>
          <a:prstGeom prst="rect">
            <a:avLst/>
          </a:prstGeom>
          <a:solidFill>
            <a:srgbClr val="EEF2F7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rIns="73152" rtlCol="0" anchor="ctr"/>
          <a:lstStyle/>
          <a:p>
            <a:pPr algn="l"/>
            <a:endParaRPr sz="1400">
              <a:latin typeface="Arial"/>
              <a:cs typeface="Arial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272935" y="3593591"/>
            <a:ext cx="961505" cy="566928"/>
          </a:xfrm>
          <a:prstGeom prst="rect">
            <a:avLst/>
          </a:prstGeom>
          <a:solidFill>
            <a:srgbClr val="FFFFFF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rIns="73152" rtlCol="0" anchor="ctr"/>
          <a:lstStyle/>
          <a:p>
            <a:pPr algn="l"/>
            <a:endParaRPr sz="1400">
              <a:latin typeface="Arial"/>
              <a:cs typeface="Arial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1234440" y="3593591"/>
            <a:ext cx="3657600" cy="566928"/>
          </a:xfrm>
          <a:prstGeom prst="rect">
            <a:avLst/>
          </a:prstGeom>
          <a:solidFill>
            <a:srgbClr val="FFFFFF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rIns="73152" rtlCol="0" anchor="ctr"/>
          <a:lstStyle/>
          <a:p>
            <a:pPr algn="l"/>
            <a:endParaRPr sz="1400">
              <a:latin typeface="Arial"/>
              <a:cs typeface="Arial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4892040" y="3593591"/>
            <a:ext cx="2743200" cy="566928"/>
          </a:xfrm>
          <a:prstGeom prst="rect">
            <a:avLst/>
          </a:prstGeom>
          <a:solidFill>
            <a:srgbClr val="FFFFFF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rIns="73152" rtlCol="0" anchor="ctr"/>
          <a:lstStyle/>
          <a:p>
            <a:pPr algn="l"/>
            <a:endParaRPr sz="1400">
              <a:latin typeface="Arial"/>
              <a:cs typeface="Arial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7635240" y="3593591"/>
            <a:ext cx="2743200" cy="566928"/>
          </a:xfrm>
          <a:prstGeom prst="rect">
            <a:avLst/>
          </a:prstGeom>
          <a:solidFill>
            <a:srgbClr val="FFFFFF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rIns="73152" rtlCol="0" anchor="ctr"/>
          <a:lstStyle/>
          <a:p>
            <a:pPr algn="l"/>
            <a:endParaRPr sz="1400">
              <a:latin typeface="Arial"/>
              <a:cs typeface="Arial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0378440" y="3593591"/>
            <a:ext cx="1536007" cy="566928"/>
          </a:xfrm>
          <a:prstGeom prst="rect">
            <a:avLst/>
          </a:prstGeom>
          <a:solidFill>
            <a:srgbClr val="FFFFFF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rIns="73152" rtlCol="0" anchor="ctr"/>
          <a:lstStyle/>
          <a:p>
            <a:pPr algn="l"/>
            <a:endParaRPr sz="1400">
              <a:latin typeface="Arial"/>
              <a:cs typeface="Arial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272935" y="4160520"/>
            <a:ext cx="961505" cy="566928"/>
          </a:xfrm>
          <a:prstGeom prst="rect">
            <a:avLst/>
          </a:prstGeom>
          <a:solidFill>
            <a:srgbClr val="EEF2F7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rIns="73152" rtlCol="0" anchor="ctr"/>
          <a:lstStyle/>
          <a:p>
            <a:pPr algn="l"/>
            <a:endParaRPr sz="1400">
              <a:latin typeface="Arial"/>
              <a:cs typeface="Arial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1234440" y="4160520"/>
            <a:ext cx="3657600" cy="566928"/>
          </a:xfrm>
          <a:prstGeom prst="rect">
            <a:avLst/>
          </a:prstGeom>
          <a:solidFill>
            <a:srgbClr val="EEF2F7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rIns="73152" rtlCol="0" anchor="ctr"/>
          <a:lstStyle/>
          <a:p>
            <a:pPr algn="l"/>
            <a:endParaRPr sz="1400">
              <a:latin typeface="Arial"/>
              <a:cs typeface="Arial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4892040" y="4160520"/>
            <a:ext cx="2743200" cy="566928"/>
          </a:xfrm>
          <a:prstGeom prst="rect">
            <a:avLst/>
          </a:prstGeom>
          <a:solidFill>
            <a:srgbClr val="EEF2F7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rIns="73152" rtlCol="0" anchor="ctr"/>
          <a:lstStyle/>
          <a:p>
            <a:pPr algn="l"/>
            <a:endParaRPr sz="1400">
              <a:latin typeface="Arial"/>
              <a:cs typeface="Arial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7635240" y="4160520"/>
            <a:ext cx="2743200" cy="566928"/>
          </a:xfrm>
          <a:prstGeom prst="rect">
            <a:avLst/>
          </a:prstGeom>
          <a:solidFill>
            <a:srgbClr val="EEF2F7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rIns="73152" rtlCol="0" anchor="ctr"/>
          <a:lstStyle/>
          <a:p>
            <a:pPr algn="l"/>
            <a:endParaRPr sz="1400">
              <a:latin typeface="Arial"/>
              <a:cs typeface="Arial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10378440" y="4160520"/>
            <a:ext cx="1536007" cy="566928"/>
          </a:xfrm>
          <a:prstGeom prst="rect">
            <a:avLst/>
          </a:prstGeom>
          <a:solidFill>
            <a:srgbClr val="EEF2F7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rIns="73152" rtlCol="0" anchor="ctr"/>
          <a:lstStyle/>
          <a:p>
            <a:pPr algn="l"/>
            <a:endParaRPr sz="1400">
              <a:latin typeface="Arial"/>
              <a:cs typeface="Arial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411480" y="5303520"/>
            <a:ext cx="11201400" cy="502920"/>
          </a:xfrm>
          <a:prstGeom prst="rect">
            <a:avLst/>
          </a:prstGeom>
          <a:solidFill>
            <a:srgbClr val="D9E2F3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rIns="73152" rtlCol="0" anchor="ctr"/>
          <a:lstStyle/>
          <a:p>
            <a:pPr algn="ctr"/>
            <a:r>
              <a:rPr sz="1400" b="0">
                <a:solidFill>
                  <a:srgbClr val="000000"/>
                </a:solidFill>
                <a:latin typeface="Arial"/>
                <a:cs typeface="Arial"/>
              </a:rPr>
              <a:t>Endringer i produktkøen som påvirker tid, kostnad, kvalitet, risiko, bærekraft eller forventet nytte må håndteres gjennom prosjektets avtalte beslutnings- og endringsprosess.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4320" y="137160"/>
            <a:ext cx="11612880" cy="411480"/>
          </a:xfrm>
          <a:prstGeom prst="rect">
            <a:avLst/>
          </a:prstGeom>
          <a:solidFill>
            <a:srgbClr val="1F4E79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tIns="45720" rIns="73152" bIns="45720" rtlCol="0" anchor="ctr"/>
          <a:lstStyle/>
          <a:p>
            <a:pPr algn="ctr"/>
            <a:r>
              <a:rPr sz="2000" b="1" err="1">
                <a:solidFill>
                  <a:srgbClr val="FFFFFF"/>
                </a:solidFill>
                <a:latin typeface="Arial"/>
                <a:cs typeface="Arial"/>
              </a:rPr>
              <a:t>Overordnet</a:t>
            </a:r>
            <a:r>
              <a:rPr sz="200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err="1">
                <a:solidFill>
                  <a:srgbClr val="FFFFFF"/>
                </a:solidFill>
                <a:latin typeface="Arial"/>
                <a:cs typeface="Arial"/>
              </a:rPr>
              <a:t>tidsplan</a:t>
            </a:r>
            <a:r>
              <a:rPr sz="2000" b="1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sz="2000" b="1" err="1">
                <a:solidFill>
                  <a:srgbClr val="FFFFFF"/>
                </a:solidFill>
                <a:latin typeface="Arial"/>
                <a:cs typeface="Arial"/>
              </a:rPr>
              <a:t>overlevering</a:t>
            </a:r>
            <a:r>
              <a:rPr sz="200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err="1">
                <a:solidFill>
                  <a:srgbClr val="FFFFFF"/>
                </a:solidFill>
                <a:latin typeface="Arial"/>
                <a:cs typeface="Arial"/>
              </a:rPr>
              <a:t>og</a:t>
            </a:r>
            <a:r>
              <a:rPr sz="200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err="1">
                <a:solidFill>
                  <a:srgbClr val="FFFFFF"/>
                </a:solidFill>
                <a:latin typeface="Arial"/>
                <a:cs typeface="Arial"/>
              </a:rPr>
              <a:t>nytteoppfølging</a:t>
            </a:r>
            <a:endParaRPr lang="en-US" sz="2000" b="1" err="1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02920" y="1051560"/>
            <a:ext cx="1965960" cy="594360"/>
          </a:xfrm>
          <a:prstGeom prst="rect">
            <a:avLst/>
          </a:prstGeom>
          <a:solidFill>
            <a:srgbClr val="1F4E79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rIns="73152" rtlCol="0" anchor="ctr"/>
          <a:lstStyle/>
          <a:p>
            <a:pPr algn="ctr"/>
            <a:r>
              <a:rPr lang="nb-NO" sz="1200" b="1" noProof="0">
                <a:solidFill>
                  <a:srgbClr val="FFFFFF"/>
                </a:solidFill>
                <a:latin typeface="Arial"/>
                <a:cs typeface="Arial"/>
              </a:rPr>
              <a:t>Planlegge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1828800"/>
            <a:ext cx="1965960" cy="2194560"/>
          </a:xfrm>
          <a:prstGeom prst="rect">
            <a:avLst/>
          </a:prstGeom>
          <a:solidFill>
            <a:srgbClr val="EEF2F7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rIns="73152" rtlCol="0" anchor="ctr"/>
          <a:lstStyle/>
          <a:p>
            <a:pPr algn="l"/>
            <a:r>
              <a:rPr lang="nb-NO" sz="1200" b="0" noProof="0">
                <a:solidFill>
                  <a:srgbClr val="000000"/>
                </a:solidFill>
                <a:latin typeface="Arial"/>
                <a:cs typeface="Arial"/>
              </a:rPr>
              <a:t>Dato / milepæl:
Leveranser:
Beslutning:
Ansvar:</a:t>
            </a:r>
          </a:p>
        </p:txBody>
      </p:sp>
      <p:sp>
        <p:nvSpPr>
          <p:cNvPr id="5" name="Rectangle 4"/>
          <p:cNvSpPr/>
          <p:nvPr/>
        </p:nvSpPr>
        <p:spPr>
          <a:xfrm>
            <a:off x="2743200" y="1051560"/>
            <a:ext cx="1965960" cy="594360"/>
          </a:xfrm>
          <a:prstGeom prst="rect">
            <a:avLst/>
          </a:prstGeom>
          <a:solidFill>
            <a:srgbClr val="1F4E79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tIns="45720" rIns="73152" bIns="45720" rtlCol="0" anchor="ctr"/>
          <a:lstStyle/>
          <a:p>
            <a:pPr algn="ctr"/>
            <a:r>
              <a:rPr lang="nb-NO" sz="1200" b="1" noProof="0">
                <a:solidFill>
                  <a:srgbClr val="FFFFFF"/>
                </a:solidFill>
                <a:latin typeface="Arial"/>
                <a:cs typeface="Arial"/>
              </a:rPr>
              <a:t>Leveranse</a:t>
            </a:r>
            <a:r>
              <a:rPr lang="nb-NO" sz="120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nb-NO" sz="1200" b="1" noProof="0">
                <a:solidFill>
                  <a:srgbClr val="FFFFFF"/>
                </a:solidFill>
                <a:latin typeface="Arial"/>
                <a:cs typeface="Arial"/>
              </a:rPr>
              <a:t>/</a:t>
            </a:r>
            <a:r>
              <a:rPr lang="nb-NO" sz="120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nb-NO" sz="1200" b="1" noProof="0">
                <a:solidFill>
                  <a:srgbClr val="FFFFFF"/>
                </a:solidFill>
                <a:latin typeface="Arial"/>
                <a:cs typeface="Arial"/>
              </a:rPr>
              <a:t>iterasjon 1</a:t>
            </a:r>
          </a:p>
        </p:txBody>
      </p:sp>
      <p:sp>
        <p:nvSpPr>
          <p:cNvPr id="6" name="Rectangle 5"/>
          <p:cNvSpPr/>
          <p:nvPr/>
        </p:nvSpPr>
        <p:spPr>
          <a:xfrm>
            <a:off x="2743200" y="1828800"/>
            <a:ext cx="1965960" cy="2194560"/>
          </a:xfrm>
          <a:prstGeom prst="rect">
            <a:avLst/>
          </a:prstGeom>
          <a:solidFill>
            <a:srgbClr val="EEF2F7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rIns="73152" rtlCol="0" anchor="ctr"/>
          <a:lstStyle/>
          <a:p>
            <a:pPr algn="l"/>
            <a:r>
              <a:rPr lang="nb-NO" sz="1200" b="0" noProof="0">
                <a:solidFill>
                  <a:srgbClr val="000000"/>
                </a:solidFill>
                <a:latin typeface="Arial"/>
                <a:cs typeface="Arial"/>
              </a:rPr>
              <a:t>Dato / milepæl:
Leveranser:
Beslutning:
Ansvar:</a:t>
            </a:r>
          </a:p>
        </p:txBody>
      </p:sp>
      <p:sp>
        <p:nvSpPr>
          <p:cNvPr id="7" name="Rectangle 6"/>
          <p:cNvSpPr/>
          <p:nvPr/>
        </p:nvSpPr>
        <p:spPr>
          <a:xfrm>
            <a:off x="4983480" y="1051560"/>
            <a:ext cx="1965960" cy="594360"/>
          </a:xfrm>
          <a:prstGeom prst="rect">
            <a:avLst/>
          </a:prstGeom>
          <a:solidFill>
            <a:srgbClr val="1F4E79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tIns="45720" rIns="73152" bIns="45720" rtlCol="0" anchor="ctr"/>
          <a:lstStyle/>
          <a:p>
            <a:pPr algn="ctr"/>
            <a:r>
              <a:rPr lang="nb-NO" sz="1200" b="1" noProof="0">
                <a:solidFill>
                  <a:srgbClr val="FFFFFF"/>
                </a:solidFill>
                <a:latin typeface="Arial"/>
                <a:cs typeface="Arial"/>
              </a:rPr>
              <a:t>Leveranse / iterasjon 2</a:t>
            </a:r>
          </a:p>
        </p:txBody>
      </p:sp>
      <p:sp>
        <p:nvSpPr>
          <p:cNvPr id="8" name="Rectangle 7"/>
          <p:cNvSpPr/>
          <p:nvPr/>
        </p:nvSpPr>
        <p:spPr>
          <a:xfrm>
            <a:off x="4983480" y="1828800"/>
            <a:ext cx="1965960" cy="2194560"/>
          </a:xfrm>
          <a:prstGeom prst="rect">
            <a:avLst/>
          </a:prstGeom>
          <a:solidFill>
            <a:srgbClr val="EEF2F7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rIns="73152" rtlCol="0" anchor="ctr"/>
          <a:lstStyle/>
          <a:p>
            <a:pPr algn="l"/>
            <a:r>
              <a:rPr lang="nb-NO" sz="1200" b="0" noProof="0">
                <a:solidFill>
                  <a:srgbClr val="000000"/>
                </a:solidFill>
                <a:latin typeface="Arial"/>
                <a:cs typeface="Arial"/>
              </a:rPr>
              <a:t>Dato / milepæl:
Leveranser:
Beslutning:
Ansvar:</a:t>
            </a:r>
          </a:p>
        </p:txBody>
      </p:sp>
      <p:sp>
        <p:nvSpPr>
          <p:cNvPr id="9" name="Rectangle 8"/>
          <p:cNvSpPr/>
          <p:nvPr/>
        </p:nvSpPr>
        <p:spPr>
          <a:xfrm>
            <a:off x="7223760" y="1051560"/>
            <a:ext cx="1965960" cy="594360"/>
          </a:xfrm>
          <a:prstGeom prst="rect">
            <a:avLst/>
          </a:prstGeom>
          <a:solidFill>
            <a:srgbClr val="1F4E79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tIns="45720" rIns="73152" bIns="45720" rtlCol="0" anchor="ctr"/>
          <a:lstStyle/>
          <a:p>
            <a:pPr algn="ctr"/>
            <a:r>
              <a:rPr lang="nb-NO" sz="1200" b="1" noProof="0">
                <a:solidFill>
                  <a:srgbClr val="FFFFFF"/>
                </a:solidFill>
                <a:latin typeface="Arial"/>
                <a:cs typeface="Arial"/>
              </a:rPr>
              <a:t>Avslutte</a:t>
            </a:r>
            <a:r>
              <a:rPr lang="nb-NO" sz="1400" b="1" noProof="0">
                <a:solidFill>
                  <a:srgbClr val="FFFFFF"/>
                </a:solidFill>
                <a:latin typeface="Arial"/>
                <a:cs typeface="Arial"/>
              </a:rPr>
              <a:t> og overlevere</a:t>
            </a:r>
          </a:p>
        </p:txBody>
      </p:sp>
      <p:sp>
        <p:nvSpPr>
          <p:cNvPr id="10" name="Rectangle 9"/>
          <p:cNvSpPr/>
          <p:nvPr/>
        </p:nvSpPr>
        <p:spPr>
          <a:xfrm>
            <a:off x="7223760" y="1828800"/>
            <a:ext cx="1965960" cy="2194560"/>
          </a:xfrm>
          <a:prstGeom prst="rect">
            <a:avLst/>
          </a:prstGeom>
          <a:solidFill>
            <a:srgbClr val="EEF2F7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rIns="73152" rtlCol="0" anchor="ctr"/>
          <a:lstStyle/>
          <a:p>
            <a:pPr algn="l"/>
            <a:r>
              <a:rPr lang="nb-NO" sz="1200" b="0" noProof="0">
                <a:solidFill>
                  <a:srgbClr val="000000"/>
                </a:solidFill>
                <a:latin typeface="Arial"/>
                <a:cs typeface="Arial"/>
              </a:rPr>
              <a:t>Dato / milepæl:
Leveranser:
Beslutning:
Ansvar:</a:t>
            </a:r>
          </a:p>
        </p:txBody>
      </p:sp>
      <p:sp>
        <p:nvSpPr>
          <p:cNvPr id="11" name="Rectangle 10"/>
          <p:cNvSpPr/>
          <p:nvPr/>
        </p:nvSpPr>
        <p:spPr>
          <a:xfrm>
            <a:off x="9464040" y="1051560"/>
            <a:ext cx="1965960" cy="594360"/>
          </a:xfrm>
          <a:prstGeom prst="rect">
            <a:avLst/>
          </a:prstGeom>
          <a:solidFill>
            <a:srgbClr val="1F4E79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tIns="45720" rIns="73152" bIns="45720" rtlCol="0" anchor="ctr"/>
          <a:lstStyle/>
          <a:p>
            <a:pPr algn="ctr"/>
            <a:r>
              <a:rPr lang="nb-NO" sz="1200" b="1" noProof="0">
                <a:solidFill>
                  <a:srgbClr val="FFFFFF"/>
                </a:solidFill>
                <a:latin typeface="Arial"/>
                <a:cs typeface="Arial"/>
              </a:rPr>
              <a:t>Realisere</a:t>
            </a:r>
            <a:r>
              <a:rPr lang="nb-NO" sz="1400" b="1" noProof="0">
                <a:solidFill>
                  <a:srgbClr val="FFFFFF"/>
                </a:solidFill>
                <a:latin typeface="Arial"/>
                <a:cs typeface="Arial"/>
              </a:rPr>
              <a:t> nytte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9464040" y="1828800"/>
            <a:ext cx="1965960" cy="2194560"/>
          </a:xfrm>
          <a:prstGeom prst="rect">
            <a:avLst/>
          </a:prstGeom>
          <a:solidFill>
            <a:srgbClr val="EEF2F7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rIns="73152" rtlCol="0" anchor="ctr"/>
          <a:lstStyle/>
          <a:p>
            <a:pPr algn="l"/>
            <a:r>
              <a:rPr lang="nb-NO" sz="1200" b="0" noProof="0">
                <a:solidFill>
                  <a:srgbClr val="000000"/>
                </a:solidFill>
                <a:latin typeface="Arial"/>
                <a:cs typeface="Arial"/>
              </a:rPr>
              <a:t>Dato / milepæl:
Leveranser:
Beslutning:
Ansvar: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02920" y="4434840"/>
            <a:ext cx="10972800" cy="822960"/>
          </a:xfrm>
          <a:prstGeom prst="rect">
            <a:avLst/>
          </a:prstGeom>
          <a:solidFill>
            <a:srgbClr val="D9E2F3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tIns="45720" rIns="73152" bIns="45720" rtlCol="0" anchor="ctr"/>
          <a:lstStyle/>
          <a:p>
            <a:pPr algn="ctr"/>
            <a:r>
              <a:rPr lang="nb-NO" sz="1400">
                <a:solidFill>
                  <a:schemeClr val="tx1"/>
                </a:solidFill>
                <a:latin typeface="Arial"/>
                <a:cs typeface="Arial"/>
              </a:rPr>
              <a:t>I overleveringen</a:t>
            </a:r>
            <a:r>
              <a:rPr lang="nb-NO" sz="1400" b="0" noProof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nb-NO" sz="1400">
                <a:solidFill>
                  <a:srgbClr val="000000"/>
                </a:solidFill>
                <a:latin typeface="Arial"/>
                <a:cs typeface="Arial"/>
              </a:rPr>
              <a:t>må det avklares</a:t>
            </a:r>
            <a:r>
              <a:rPr lang="nb-NO" sz="1400" b="0" noProof="0">
                <a:solidFill>
                  <a:srgbClr val="000000"/>
                </a:solidFill>
                <a:latin typeface="Arial"/>
                <a:cs typeface="Arial"/>
              </a:rPr>
              <a:t> hva som leveres, hvilken dokumentasjon som følger med, hvem som overtar ansvar</a:t>
            </a:r>
            <a:r>
              <a:rPr lang="nb-NO" sz="1400">
                <a:solidFill>
                  <a:srgbClr val="000000"/>
                </a:solidFill>
                <a:latin typeface="Arial"/>
                <a:cs typeface="Arial"/>
              </a:rPr>
              <a:t> for produkter og realisering av nytte</a:t>
            </a:r>
            <a:r>
              <a:rPr lang="nb-NO" sz="1400" b="0" noProof="0">
                <a:solidFill>
                  <a:srgbClr val="000000"/>
                </a:solidFill>
                <a:latin typeface="Arial"/>
                <a:cs typeface="Arial"/>
              </a:rPr>
              <a:t>, hvilke åpne punkter som gjenstår</a:t>
            </a:r>
            <a:r>
              <a:rPr lang="nb-NO" sz="1400">
                <a:solidFill>
                  <a:srgbClr val="000000"/>
                </a:solidFill>
                <a:latin typeface="Arial"/>
                <a:cs typeface="Arial"/>
              </a:rPr>
              <a:t>. I tillegg til</a:t>
            </a:r>
            <a:r>
              <a:rPr lang="nb-NO" sz="1400" b="0" noProof="0">
                <a:solidFill>
                  <a:srgbClr val="000000"/>
                </a:solidFill>
                <a:latin typeface="Arial"/>
                <a:cs typeface="Arial"/>
              </a:rPr>
              <a:t> hvordan drift, forvaltning, produktteam eller linje følger opp </a:t>
            </a:r>
            <a:r>
              <a:rPr lang="nb-NO" sz="1400">
                <a:solidFill>
                  <a:srgbClr val="000000"/>
                </a:solidFill>
                <a:latin typeface="Arial"/>
                <a:cs typeface="Arial"/>
              </a:rPr>
              <a:t>produktene / resultatene videre</a:t>
            </a:r>
            <a:r>
              <a:rPr lang="nb-NO" sz="1400" b="0" noProof="0">
                <a:solidFill>
                  <a:srgbClr val="000000"/>
                </a:solidFill>
                <a:latin typeface="Arial"/>
                <a:cs typeface="Arial"/>
              </a:rPr>
              <a:t>.</a:t>
            </a:r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502920" y="5532120"/>
            <a:ext cx="10972800" cy="347472"/>
          </a:xfrm>
          <a:prstGeom prst="rect">
            <a:avLst/>
          </a:prstGeom>
          <a:solidFill>
            <a:srgbClr val="FFFFFF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rIns="73152" rtlCol="0" anchor="ctr"/>
          <a:lstStyle/>
          <a:p>
            <a:pPr algn="ctr"/>
            <a:r>
              <a:rPr lang="nb-NO" sz="1400" b="1" noProof="0">
                <a:solidFill>
                  <a:srgbClr val="1F4E79"/>
                </a:solidFill>
                <a:latin typeface="Arial"/>
                <a:cs typeface="Arial"/>
              </a:rPr>
              <a:t>Oppdater plan for nyttestyring / gevinstrealisering før prosjektet avsluttes.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01c8d7b-bd43-4188-9ebc-bc907a70cb66" xsi:nil="true"/>
    <lcf76f155ced4ddcb4097134ff3c332f xmlns="49e38875-0fa7-4ea2-af9c-e6e000df8107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ADB8B421DED3242B6311BD17602FF2D" ma:contentTypeVersion="11" ma:contentTypeDescription="Opprett et nytt dokument." ma:contentTypeScope="" ma:versionID="752c02cfe53e1980a159a9ffca3c1d26">
  <xsd:schema xmlns:xsd="http://www.w3.org/2001/XMLSchema" xmlns:xs="http://www.w3.org/2001/XMLSchema" xmlns:p="http://schemas.microsoft.com/office/2006/metadata/properties" xmlns:ns2="49e38875-0fa7-4ea2-af9c-e6e000df8107" xmlns:ns3="a01c8d7b-bd43-4188-9ebc-bc907a70cb66" targetNamespace="http://schemas.microsoft.com/office/2006/metadata/properties" ma:root="true" ma:fieldsID="c23becab69349eb9366a8f830f8668a0" ns2:_="" ns3:_="">
    <xsd:import namespace="49e38875-0fa7-4ea2-af9c-e6e000df8107"/>
    <xsd:import namespace="a01c8d7b-bd43-4188-9ebc-bc907a70cb6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9e38875-0fa7-4ea2-af9c-e6e000df810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Bildemerkelapper" ma:readOnly="false" ma:fieldId="{5cf76f15-5ced-4ddc-b409-7134ff3c332f}" ma:taxonomyMulti="true" ma:sspId="e6d7e6c2-7970-46fd-9f9e-11a9ab25f9a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1c8d7b-bd43-4188-9ebc-bc907a70cb66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eccba083-f912-4c5f-918f-cbcc6a282ae7}" ma:internalName="TaxCatchAll" ma:showField="CatchAllData" ma:web="a01c8d7b-bd43-4188-9ebc-bc907a70cb6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729A4DE-A628-4768-A5CB-82F357E20CBC}">
  <ds:schemaRefs>
    <ds:schemaRef ds:uri="http://purl.org/dc/terms/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schemas.microsoft.com/office/2006/metadata/properties"/>
    <ds:schemaRef ds:uri="http://purl.org/dc/elements/1.1/"/>
    <ds:schemaRef ds:uri="a01c8d7b-bd43-4188-9ebc-bc907a70cb66"/>
    <ds:schemaRef ds:uri="49e38875-0fa7-4ea2-af9c-e6e000df8107"/>
  </ds:schemaRefs>
</ds:datastoreItem>
</file>

<file path=customXml/itemProps2.xml><?xml version="1.0" encoding="utf-8"?>
<ds:datastoreItem xmlns:ds="http://schemas.openxmlformats.org/officeDocument/2006/customXml" ds:itemID="{4D67CDCF-18B4-4358-8215-79992F53761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4956634-A252-4813-B3A2-866E58D02228}">
  <ds:schemaRefs>
    <ds:schemaRef ds:uri="49e38875-0fa7-4ea2-af9c-e6e000df8107"/>
    <ds:schemaRef ds:uri="a01c8d7b-bd43-4188-9ebc-bc907a70cb6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008e560f-08af-4cec-a056-b35447503991}" enabled="0" method="" siteId="{008e560f-08af-4cec-a056-b35447503991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847</Words>
  <Application>Microsoft Macintosh PowerPoint</Application>
  <PresentationFormat>Widescreen</PresentationFormat>
  <Paragraphs>72</Paragraphs>
  <Slides>5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5</vt:i4>
      </vt:variant>
    </vt:vector>
  </HeadingPairs>
  <TitlesOfParts>
    <vt:vector size="9" baseType="lpstr">
      <vt:lpstr>Aptos Narrow</vt:lpstr>
      <vt:lpstr>Arial</vt:lpstr>
      <vt:lpstr>Calibri</vt:lpstr>
      <vt:lpstr>Office Theme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Johnsen, Dag Erik</cp:lastModifiedBy>
  <cp:revision>5</cp:revision>
  <dcterms:created xsi:type="dcterms:W3CDTF">2013-01-27T09:14:16Z</dcterms:created>
  <dcterms:modified xsi:type="dcterms:W3CDTF">2026-06-19T10:29:52Z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0x0101000ADB8B421DED3242B6311BD17602FF2D</vt:lpwstr>
  </property>
  <property fmtid="{D5CDD505-2E9C-101B-9397-08002B2CF9AE}" pid="3" name="MediaServiceImageTags">
    <vt:lpwstr/>
  </property>
</Properties>
</file>